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9.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1.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2.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4.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3"/>
    <p:sldMasterId id="2147483667" r:id="rId34"/>
    <p:sldMasterId id="2147483700" r:id="rId35"/>
    <p:sldMasterId id="2147483708" r:id="rId36"/>
    <p:sldMasterId id="2147483736" r:id="rId37"/>
    <p:sldMasterId id="2147483801" r:id="rId38"/>
    <p:sldMasterId id="2147483828" r:id="rId39"/>
    <p:sldMasterId id="2147483844" r:id="rId40"/>
    <p:sldMasterId id="2147483861" r:id="rId41"/>
    <p:sldMasterId id="2147483888" r:id="rId42"/>
    <p:sldMasterId id="2147483921" r:id="rId43"/>
    <p:sldMasterId id="2147483952" r:id="rId44"/>
    <p:sldMasterId id="2147483982" r:id="rId45"/>
    <p:sldMasterId id="2147484000" r:id="rId46"/>
    <p:sldMasterId id="2147484026" r:id="rId47"/>
  </p:sldMasterIdLst>
  <p:notesMasterIdLst>
    <p:notesMasterId r:id="rId76"/>
  </p:notesMasterIdLst>
  <p:sldIdLst>
    <p:sldId id="361" r:id="rId48"/>
    <p:sldId id="362" r:id="rId49"/>
    <p:sldId id="344" r:id="rId50"/>
    <p:sldId id="346" r:id="rId51"/>
    <p:sldId id="345" r:id="rId52"/>
    <p:sldId id="374" r:id="rId53"/>
    <p:sldId id="370" r:id="rId54"/>
    <p:sldId id="319" r:id="rId55"/>
    <p:sldId id="363" r:id="rId56"/>
    <p:sldId id="330" r:id="rId57"/>
    <p:sldId id="369" r:id="rId58"/>
    <p:sldId id="365" r:id="rId59"/>
    <p:sldId id="367" r:id="rId60"/>
    <p:sldId id="368" r:id="rId61"/>
    <p:sldId id="358" r:id="rId62"/>
    <p:sldId id="359" r:id="rId63"/>
    <p:sldId id="360" r:id="rId64"/>
    <p:sldId id="332" r:id="rId65"/>
    <p:sldId id="334" r:id="rId66"/>
    <p:sldId id="354" r:id="rId67"/>
    <p:sldId id="357" r:id="rId68"/>
    <p:sldId id="335" r:id="rId69"/>
    <p:sldId id="351" r:id="rId70"/>
    <p:sldId id="350" r:id="rId71"/>
    <p:sldId id="352" r:id="rId72"/>
    <p:sldId id="372" r:id="rId73"/>
    <p:sldId id="371" r:id="rId74"/>
    <p:sldId id="342"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7913" autoAdjust="0"/>
  </p:normalViewPr>
  <p:slideViewPr>
    <p:cSldViewPr snapToGrid="0">
      <p:cViewPr varScale="1">
        <p:scale>
          <a:sx n="71" d="100"/>
          <a:sy n="71" d="100"/>
        </p:scale>
        <p:origin x="687" y="4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Master" Target="slideMasters/slideMaster7.xml"/><Relationship Id="rId21" Type="http://schemas.openxmlformats.org/officeDocument/2006/relationships/customXml" Target="../customXml/item21.xml"/><Relationship Id="rId34" Type="http://schemas.openxmlformats.org/officeDocument/2006/relationships/slideMaster" Target="slideMasters/slideMaster2.xml"/><Relationship Id="rId42" Type="http://schemas.openxmlformats.org/officeDocument/2006/relationships/slideMaster" Target="slideMasters/slideMaster10.xml"/><Relationship Id="rId47" Type="http://schemas.openxmlformats.org/officeDocument/2006/relationships/slideMaster" Target="slideMasters/slideMaster15.xml"/><Relationship Id="rId50" Type="http://schemas.openxmlformats.org/officeDocument/2006/relationships/slide" Target="slides/slide3.xml"/><Relationship Id="rId55" Type="http://schemas.openxmlformats.org/officeDocument/2006/relationships/slide" Target="slides/slide8.xml"/><Relationship Id="rId63" Type="http://schemas.openxmlformats.org/officeDocument/2006/relationships/slide" Target="slides/slide16.xml"/><Relationship Id="rId68" Type="http://schemas.openxmlformats.org/officeDocument/2006/relationships/slide" Target="slides/slide21.xml"/><Relationship Id="rId76"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24.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5.xml"/><Relationship Id="rId40" Type="http://schemas.openxmlformats.org/officeDocument/2006/relationships/slideMaster" Target="slideMasters/slideMaster8.xml"/><Relationship Id="rId45" Type="http://schemas.openxmlformats.org/officeDocument/2006/relationships/slideMaster" Target="slideMasters/slideMaster13.xml"/><Relationship Id="rId53" Type="http://schemas.openxmlformats.org/officeDocument/2006/relationships/slide" Target="slides/slide6.xml"/><Relationship Id="rId58" Type="http://schemas.openxmlformats.org/officeDocument/2006/relationships/slide" Target="slides/slide11.xml"/><Relationship Id="rId66" Type="http://schemas.openxmlformats.org/officeDocument/2006/relationships/slide" Target="slides/slide19.xml"/><Relationship Id="rId74" Type="http://schemas.openxmlformats.org/officeDocument/2006/relationships/slide" Target="slides/slide27.xml"/><Relationship Id="rId79"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14.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Master" Target="slideMasters/slideMaster12.xml"/><Relationship Id="rId52" Type="http://schemas.openxmlformats.org/officeDocument/2006/relationships/slide" Target="slides/slide5.xml"/><Relationship Id="rId60" Type="http://schemas.openxmlformats.org/officeDocument/2006/relationships/slide" Target="slides/slide13.xml"/><Relationship Id="rId65" Type="http://schemas.openxmlformats.org/officeDocument/2006/relationships/slide" Target="slides/slide18.xml"/><Relationship Id="rId73" Type="http://schemas.openxmlformats.org/officeDocument/2006/relationships/slide" Target="slides/slide26.xml"/><Relationship Id="rId78"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3.xml"/><Relationship Id="rId43" Type="http://schemas.openxmlformats.org/officeDocument/2006/relationships/slideMaster" Target="slideMasters/slideMaster11.xml"/><Relationship Id="rId48" Type="http://schemas.openxmlformats.org/officeDocument/2006/relationships/slide" Target="slides/slide1.xml"/><Relationship Id="rId56" Type="http://schemas.openxmlformats.org/officeDocument/2006/relationships/slide" Target="slides/slide9.xml"/><Relationship Id="rId64" Type="http://schemas.openxmlformats.org/officeDocument/2006/relationships/slide" Target="slides/slide17.xml"/><Relationship Id="rId69" Type="http://schemas.openxmlformats.org/officeDocument/2006/relationships/slide" Target="slides/slide22.xml"/><Relationship Id="rId77"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4.xml"/><Relationship Id="rId72" Type="http://schemas.openxmlformats.org/officeDocument/2006/relationships/slide" Target="slides/slide25.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Master" Target="slideMasters/slideMaster1.xml"/><Relationship Id="rId38" Type="http://schemas.openxmlformats.org/officeDocument/2006/relationships/slideMaster" Target="slideMasters/slideMaster6.xml"/><Relationship Id="rId46" Type="http://schemas.openxmlformats.org/officeDocument/2006/relationships/slideMaster" Target="slideMasters/slideMaster14.xml"/><Relationship Id="rId59" Type="http://schemas.openxmlformats.org/officeDocument/2006/relationships/slide" Target="slides/slide12.xml"/><Relationship Id="rId67" Type="http://schemas.openxmlformats.org/officeDocument/2006/relationships/slide" Target="slides/slide20.xml"/><Relationship Id="rId20" Type="http://schemas.openxmlformats.org/officeDocument/2006/relationships/customXml" Target="../customXml/item20.xml"/><Relationship Id="rId41" Type="http://schemas.openxmlformats.org/officeDocument/2006/relationships/slideMaster" Target="slideMasters/slideMaster9.xml"/><Relationship Id="rId54" Type="http://schemas.openxmlformats.org/officeDocument/2006/relationships/slide" Target="slides/slide7.xml"/><Relationship Id="rId62" Type="http://schemas.openxmlformats.org/officeDocument/2006/relationships/slide" Target="slides/slide15.xml"/><Relationship Id="rId70" Type="http://schemas.openxmlformats.org/officeDocument/2006/relationships/slide" Target="slides/slide23.xml"/><Relationship Id="rId75"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4.xml"/><Relationship Id="rId49" Type="http://schemas.openxmlformats.org/officeDocument/2006/relationships/slide" Target="slides/slide2.xml"/><Relationship Id="rId57"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7C1690-CB61-42EE-9FF1-7FF67FF6C1A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CA"/>
        </a:p>
      </dgm:t>
    </dgm:pt>
    <dgm:pt modelId="{611A0A4D-A325-48E1-BA6B-D675FB3B977B}">
      <dgm:prSet phldrT="[Text]" custT="1"/>
      <dgm:spPr/>
      <dgm:t>
        <a:bodyPr/>
        <a:lstStyle/>
        <a:p>
          <a:r>
            <a:rPr lang="en-CA" sz="2400" dirty="0"/>
            <a:t>Storage account</a:t>
          </a:r>
        </a:p>
      </dgm:t>
    </dgm:pt>
    <dgm:pt modelId="{927AD443-7737-44E0-908F-68C671A73C15}" type="parTrans" cxnId="{69C7D59A-0689-4DC7-92E8-969C4C7D544F}">
      <dgm:prSet/>
      <dgm:spPr/>
      <dgm:t>
        <a:bodyPr/>
        <a:lstStyle/>
        <a:p>
          <a:endParaRPr lang="en-CA" sz="1600"/>
        </a:p>
      </dgm:t>
    </dgm:pt>
    <dgm:pt modelId="{9596E640-31F1-4298-A7A8-334D9BD50D11}" type="sibTrans" cxnId="{69C7D59A-0689-4DC7-92E8-969C4C7D544F}">
      <dgm:prSet/>
      <dgm:spPr/>
      <dgm:t>
        <a:bodyPr/>
        <a:lstStyle/>
        <a:p>
          <a:endParaRPr lang="en-CA" sz="1600"/>
        </a:p>
      </dgm:t>
    </dgm:pt>
    <dgm:pt modelId="{E27E3C5C-6D94-4DA8-81F0-7DAE58172A76}">
      <dgm:prSet phldrT="[Text]" custT="1"/>
      <dgm:spPr/>
      <dgm:t>
        <a:bodyPr/>
        <a:lstStyle/>
        <a:p>
          <a:r>
            <a:rPr lang="en-CA" sz="2400" dirty="0"/>
            <a:t>Blob</a:t>
          </a:r>
        </a:p>
      </dgm:t>
    </dgm:pt>
    <dgm:pt modelId="{9D777646-E498-496A-83EC-8D6A700E8AA0}" type="parTrans" cxnId="{0A339810-6777-4469-B8E5-ED1CA03E75D5}">
      <dgm:prSet/>
      <dgm:spPr/>
      <dgm:t>
        <a:bodyPr/>
        <a:lstStyle/>
        <a:p>
          <a:endParaRPr lang="en-CA" sz="1600"/>
        </a:p>
      </dgm:t>
    </dgm:pt>
    <dgm:pt modelId="{8DC07C57-9955-4772-81C4-54DDC6429034}" type="sibTrans" cxnId="{0A339810-6777-4469-B8E5-ED1CA03E75D5}">
      <dgm:prSet/>
      <dgm:spPr/>
      <dgm:t>
        <a:bodyPr/>
        <a:lstStyle/>
        <a:p>
          <a:endParaRPr lang="en-CA" sz="1600"/>
        </a:p>
      </dgm:t>
    </dgm:pt>
    <dgm:pt modelId="{43D27A42-9BA8-42DF-9960-5C479A2E3AEC}">
      <dgm:prSet phldrT="[Text]" custT="1"/>
      <dgm:spPr/>
      <dgm:t>
        <a:bodyPr/>
        <a:lstStyle/>
        <a:p>
          <a:r>
            <a:rPr lang="en-CA" sz="2400" dirty="0"/>
            <a:t>Table</a:t>
          </a:r>
        </a:p>
      </dgm:t>
    </dgm:pt>
    <dgm:pt modelId="{DE851642-CC49-4794-8C80-C686541A0634}" type="parTrans" cxnId="{4203BAA7-5366-4B54-A01B-BA65A9642855}">
      <dgm:prSet/>
      <dgm:spPr/>
      <dgm:t>
        <a:bodyPr/>
        <a:lstStyle/>
        <a:p>
          <a:endParaRPr lang="en-CA" sz="1600"/>
        </a:p>
      </dgm:t>
    </dgm:pt>
    <dgm:pt modelId="{E9DE2DBF-2AA8-4C20-98C3-7B9EFDBD0F33}" type="sibTrans" cxnId="{4203BAA7-5366-4B54-A01B-BA65A9642855}">
      <dgm:prSet/>
      <dgm:spPr/>
      <dgm:t>
        <a:bodyPr/>
        <a:lstStyle/>
        <a:p>
          <a:endParaRPr lang="en-CA" sz="1600"/>
        </a:p>
      </dgm:t>
    </dgm:pt>
    <dgm:pt modelId="{7D6F88F3-AAF5-49F6-9250-6BF2964B51F3}">
      <dgm:prSet phldrT="[Text]" custT="1"/>
      <dgm:spPr/>
      <dgm:t>
        <a:bodyPr/>
        <a:lstStyle/>
        <a:p>
          <a:r>
            <a:rPr lang="en-CA" sz="2400"/>
            <a:t>Queue</a:t>
          </a:r>
          <a:endParaRPr lang="en-CA" sz="2400" dirty="0"/>
        </a:p>
      </dgm:t>
    </dgm:pt>
    <dgm:pt modelId="{0A5C68D5-B1DB-427D-A9E1-4352685232FB}" type="parTrans" cxnId="{C75CF0DB-AFB5-4866-8FB1-C60E4CA95D37}">
      <dgm:prSet/>
      <dgm:spPr/>
      <dgm:t>
        <a:bodyPr/>
        <a:lstStyle/>
        <a:p>
          <a:endParaRPr lang="en-CA" sz="1600"/>
        </a:p>
      </dgm:t>
    </dgm:pt>
    <dgm:pt modelId="{3DD1DC4E-73D6-4278-B1BB-EA4C7C3553B9}" type="sibTrans" cxnId="{C75CF0DB-AFB5-4866-8FB1-C60E4CA95D37}">
      <dgm:prSet/>
      <dgm:spPr/>
      <dgm:t>
        <a:bodyPr/>
        <a:lstStyle/>
        <a:p>
          <a:endParaRPr lang="en-CA" sz="1600"/>
        </a:p>
      </dgm:t>
    </dgm:pt>
    <dgm:pt modelId="{4290C177-C0D6-44D1-B885-04EAB9B55928}">
      <dgm:prSet phldrT="[Text]" custT="1"/>
      <dgm:spPr/>
      <dgm:t>
        <a:bodyPr/>
        <a:lstStyle/>
        <a:p>
          <a:r>
            <a:rPr lang="en-CA" sz="2400" dirty="0"/>
            <a:t>File</a:t>
          </a:r>
        </a:p>
      </dgm:t>
    </dgm:pt>
    <dgm:pt modelId="{6BA601F1-2D74-48A5-99E2-6C62E5D728CF}" type="parTrans" cxnId="{F5EFB8CC-3CF3-4882-865B-C0FF5CB4AD06}">
      <dgm:prSet/>
      <dgm:spPr/>
      <dgm:t>
        <a:bodyPr/>
        <a:lstStyle/>
        <a:p>
          <a:endParaRPr lang="en-CA" sz="1600"/>
        </a:p>
      </dgm:t>
    </dgm:pt>
    <dgm:pt modelId="{441B9618-19D4-49A5-BA4B-834062B3EF7D}" type="sibTrans" cxnId="{F5EFB8CC-3CF3-4882-865B-C0FF5CB4AD06}">
      <dgm:prSet/>
      <dgm:spPr/>
      <dgm:t>
        <a:bodyPr/>
        <a:lstStyle/>
        <a:p>
          <a:endParaRPr lang="en-CA" sz="1600"/>
        </a:p>
      </dgm:t>
    </dgm:pt>
    <dgm:pt modelId="{489D416D-A3B6-4265-94FF-651A8CD73CDF}" type="pres">
      <dgm:prSet presAssocID="{F07C1690-CB61-42EE-9FF1-7FF67FF6C1A2}" presName="hierChild1" presStyleCnt="0">
        <dgm:presLayoutVars>
          <dgm:orgChart val="1"/>
          <dgm:chPref val="1"/>
          <dgm:dir/>
          <dgm:animOne val="branch"/>
          <dgm:animLvl val="lvl"/>
          <dgm:resizeHandles/>
        </dgm:presLayoutVars>
      </dgm:prSet>
      <dgm:spPr/>
    </dgm:pt>
    <dgm:pt modelId="{B190F2F7-3EE1-4DDA-A342-B7D6011E7073}" type="pres">
      <dgm:prSet presAssocID="{611A0A4D-A325-48E1-BA6B-D675FB3B977B}" presName="hierRoot1" presStyleCnt="0">
        <dgm:presLayoutVars>
          <dgm:hierBranch val="init"/>
        </dgm:presLayoutVars>
      </dgm:prSet>
      <dgm:spPr/>
    </dgm:pt>
    <dgm:pt modelId="{B10D7DBA-7844-42AF-9B6F-A206DF9EFFE6}" type="pres">
      <dgm:prSet presAssocID="{611A0A4D-A325-48E1-BA6B-D675FB3B977B}" presName="rootComposite1" presStyleCnt="0"/>
      <dgm:spPr/>
    </dgm:pt>
    <dgm:pt modelId="{51668E15-2D27-428F-9A37-613BAC8BADBB}" type="pres">
      <dgm:prSet presAssocID="{611A0A4D-A325-48E1-BA6B-D675FB3B977B}" presName="rootText1" presStyleLbl="node0" presStyleIdx="0" presStyleCnt="1" custScaleX="149156">
        <dgm:presLayoutVars>
          <dgm:chPref val="3"/>
        </dgm:presLayoutVars>
      </dgm:prSet>
      <dgm:spPr/>
    </dgm:pt>
    <dgm:pt modelId="{9CCC22E7-280D-4958-8373-76C44E58BFAF}" type="pres">
      <dgm:prSet presAssocID="{611A0A4D-A325-48E1-BA6B-D675FB3B977B}" presName="rootConnector1" presStyleLbl="node1" presStyleIdx="0" presStyleCnt="0"/>
      <dgm:spPr/>
    </dgm:pt>
    <dgm:pt modelId="{E77FEDD0-A1AB-4BB6-8AB9-583F7696F505}" type="pres">
      <dgm:prSet presAssocID="{611A0A4D-A325-48E1-BA6B-D675FB3B977B}" presName="hierChild2" presStyleCnt="0"/>
      <dgm:spPr/>
    </dgm:pt>
    <dgm:pt modelId="{A6765EEF-B0A4-46FA-8540-490C4D6743E4}" type="pres">
      <dgm:prSet presAssocID="{9D777646-E498-496A-83EC-8D6A700E8AA0}" presName="Name37" presStyleLbl="parChTrans1D2" presStyleIdx="0" presStyleCnt="4"/>
      <dgm:spPr/>
    </dgm:pt>
    <dgm:pt modelId="{36CC72CF-810E-42C6-A32A-F3A7A1097AB2}" type="pres">
      <dgm:prSet presAssocID="{E27E3C5C-6D94-4DA8-81F0-7DAE58172A76}" presName="hierRoot2" presStyleCnt="0">
        <dgm:presLayoutVars>
          <dgm:hierBranch val="init"/>
        </dgm:presLayoutVars>
      </dgm:prSet>
      <dgm:spPr/>
    </dgm:pt>
    <dgm:pt modelId="{EF7F906A-C42F-40C8-88D0-A32558B0F698}" type="pres">
      <dgm:prSet presAssocID="{E27E3C5C-6D94-4DA8-81F0-7DAE58172A76}" presName="rootComposite" presStyleCnt="0"/>
      <dgm:spPr/>
    </dgm:pt>
    <dgm:pt modelId="{230B081A-2995-4AC1-AE1C-11E9FF7143CD}" type="pres">
      <dgm:prSet presAssocID="{E27E3C5C-6D94-4DA8-81F0-7DAE58172A76}" presName="rootText" presStyleLbl="node2" presStyleIdx="0" presStyleCnt="4">
        <dgm:presLayoutVars>
          <dgm:chPref val="3"/>
        </dgm:presLayoutVars>
      </dgm:prSet>
      <dgm:spPr/>
    </dgm:pt>
    <dgm:pt modelId="{54215900-4C79-4212-9E6D-FCB893799BF0}" type="pres">
      <dgm:prSet presAssocID="{E27E3C5C-6D94-4DA8-81F0-7DAE58172A76}" presName="rootConnector" presStyleLbl="node2" presStyleIdx="0" presStyleCnt="4"/>
      <dgm:spPr/>
    </dgm:pt>
    <dgm:pt modelId="{E16B44D1-3130-40CA-94B7-67F4E46FC82F}" type="pres">
      <dgm:prSet presAssocID="{E27E3C5C-6D94-4DA8-81F0-7DAE58172A76}" presName="hierChild4" presStyleCnt="0"/>
      <dgm:spPr/>
    </dgm:pt>
    <dgm:pt modelId="{8889BD64-E5B4-4BE7-8D17-6E66466588AF}" type="pres">
      <dgm:prSet presAssocID="{E27E3C5C-6D94-4DA8-81F0-7DAE58172A76}" presName="hierChild5" presStyleCnt="0"/>
      <dgm:spPr/>
    </dgm:pt>
    <dgm:pt modelId="{EAF60222-5D5D-4525-AA23-481CC00D262A}" type="pres">
      <dgm:prSet presAssocID="{0A5C68D5-B1DB-427D-A9E1-4352685232FB}" presName="Name37" presStyleLbl="parChTrans1D2" presStyleIdx="1" presStyleCnt="4"/>
      <dgm:spPr/>
    </dgm:pt>
    <dgm:pt modelId="{5FDC51AB-256C-480E-AE9E-0803329CE7A9}" type="pres">
      <dgm:prSet presAssocID="{7D6F88F3-AAF5-49F6-9250-6BF2964B51F3}" presName="hierRoot2" presStyleCnt="0">
        <dgm:presLayoutVars>
          <dgm:hierBranch val="init"/>
        </dgm:presLayoutVars>
      </dgm:prSet>
      <dgm:spPr/>
    </dgm:pt>
    <dgm:pt modelId="{CD26F407-CF98-48BC-992B-6251B2AF36E4}" type="pres">
      <dgm:prSet presAssocID="{7D6F88F3-AAF5-49F6-9250-6BF2964B51F3}" presName="rootComposite" presStyleCnt="0"/>
      <dgm:spPr/>
    </dgm:pt>
    <dgm:pt modelId="{A9DF2459-ADEA-4562-BD4F-E36D2FF39477}" type="pres">
      <dgm:prSet presAssocID="{7D6F88F3-AAF5-49F6-9250-6BF2964B51F3}" presName="rootText" presStyleLbl="node2" presStyleIdx="1" presStyleCnt="4">
        <dgm:presLayoutVars>
          <dgm:chPref val="3"/>
        </dgm:presLayoutVars>
      </dgm:prSet>
      <dgm:spPr/>
    </dgm:pt>
    <dgm:pt modelId="{F0CAC39D-AC11-4FB7-8F62-EE0ABAA8037A}" type="pres">
      <dgm:prSet presAssocID="{7D6F88F3-AAF5-49F6-9250-6BF2964B51F3}" presName="rootConnector" presStyleLbl="node2" presStyleIdx="1" presStyleCnt="4"/>
      <dgm:spPr/>
    </dgm:pt>
    <dgm:pt modelId="{D3C9ED7C-355D-4AAA-9D0B-08F14DCBCE45}" type="pres">
      <dgm:prSet presAssocID="{7D6F88F3-AAF5-49F6-9250-6BF2964B51F3}" presName="hierChild4" presStyleCnt="0"/>
      <dgm:spPr/>
    </dgm:pt>
    <dgm:pt modelId="{A037C5FA-1184-4C8D-8C68-0B7CE2020116}" type="pres">
      <dgm:prSet presAssocID="{7D6F88F3-AAF5-49F6-9250-6BF2964B51F3}" presName="hierChild5" presStyleCnt="0"/>
      <dgm:spPr/>
    </dgm:pt>
    <dgm:pt modelId="{D75E65C4-A88B-4402-AABA-B1EDFBB02A61}" type="pres">
      <dgm:prSet presAssocID="{DE851642-CC49-4794-8C80-C686541A0634}" presName="Name37" presStyleLbl="parChTrans1D2" presStyleIdx="2" presStyleCnt="4"/>
      <dgm:spPr/>
    </dgm:pt>
    <dgm:pt modelId="{4FF1C5DB-F96B-4255-AC63-8E2C9EA64683}" type="pres">
      <dgm:prSet presAssocID="{43D27A42-9BA8-42DF-9960-5C479A2E3AEC}" presName="hierRoot2" presStyleCnt="0">
        <dgm:presLayoutVars>
          <dgm:hierBranch val="init"/>
        </dgm:presLayoutVars>
      </dgm:prSet>
      <dgm:spPr/>
    </dgm:pt>
    <dgm:pt modelId="{596DCBBE-B4FB-4F0D-9DB4-3906A32459CD}" type="pres">
      <dgm:prSet presAssocID="{43D27A42-9BA8-42DF-9960-5C479A2E3AEC}" presName="rootComposite" presStyleCnt="0"/>
      <dgm:spPr/>
    </dgm:pt>
    <dgm:pt modelId="{B113032B-7BA3-4AEE-9B34-4BEB29E25D11}" type="pres">
      <dgm:prSet presAssocID="{43D27A42-9BA8-42DF-9960-5C479A2E3AEC}" presName="rootText" presStyleLbl="node2" presStyleIdx="2" presStyleCnt="4">
        <dgm:presLayoutVars>
          <dgm:chPref val="3"/>
        </dgm:presLayoutVars>
      </dgm:prSet>
      <dgm:spPr/>
    </dgm:pt>
    <dgm:pt modelId="{1289845B-1454-4475-B9A1-616826C14A39}" type="pres">
      <dgm:prSet presAssocID="{43D27A42-9BA8-42DF-9960-5C479A2E3AEC}" presName="rootConnector" presStyleLbl="node2" presStyleIdx="2" presStyleCnt="4"/>
      <dgm:spPr/>
    </dgm:pt>
    <dgm:pt modelId="{C2371316-CBBF-4CCB-8209-70D45701092D}" type="pres">
      <dgm:prSet presAssocID="{43D27A42-9BA8-42DF-9960-5C479A2E3AEC}" presName="hierChild4" presStyleCnt="0"/>
      <dgm:spPr/>
    </dgm:pt>
    <dgm:pt modelId="{4EDAEDD5-C4DF-4772-A9B4-3BEB0E3BF9AA}" type="pres">
      <dgm:prSet presAssocID="{43D27A42-9BA8-42DF-9960-5C479A2E3AEC}" presName="hierChild5" presStyleCnt="0"/>
      <dgm:spPr/>
    </dgm:pt>
    <dgm:pt modelId="{F0201D5E-25BA-4925-A528-393EFA658C3F}" type="pres">
      <dgm:prSet presAssocID="{6BA601F1-2D74-48A5-99E2-6C62E5D728CF}" presName="Name37" presStyleLbl="parChTrans1D2" presStyleIdx="3" presStyleCnt="4"/>
      <dgm:spPr/>
    </dgm:pt>
    <dgm:pt modelId="{78B993A1-A793-4616-A4FF-45A24A2C1DAA}" type="pres">
      <dgm:prSet presAssocID="{4290C177-C0D6-44D1-B885-04EAB9B55928}" presName="hierRoot2" presStyleCnt="0">
        <dgm:presLayoutVars>
          <dgm:hierBranch val="init"/>
        </dgm:presLayoutVars>
      </dgm:prSet>
      <dgm:spPr/>
    </dgm:pt>
    <dgm:pt modelId="{1216C7B9-E64C-4359-9D67-A97FD0F94726}" type="pres">
      <dgm:prSet presAssocID="{4290C177-C0D6-44D1-B885-04EAB9B55928}" presName="rootComposite" presStyleCnt="0"/>
      <dgm:spPr/>
    </dgm:pt>
    <dgm:pt modelId="{941850B6-F93A-4757-B338-471FAD71871A}" type="pres">
      <dgm:prSet presAssocID="{4290C177-C0D6-44D1-B885-04EAB9B55928}" presName="rootText" presStyleLbl="node2" presStyleIdx="3" presStyleCnt="4">
        <dgm:presLayoutVars>
          <dgm:chPref val="3"/>
        </dgm:presLayoutVars>
      </dgm:prSet>
      <dgm:spPr/>
    </dgm:pt>
    <dgm:pt modelId="{21B77D85-A692-4B88-BB2B-4BA7D3219D45}" type="pres">
      <dgm:prSet presAssocID="{4290C177-C0D6-44D1-B885-04EAB9B55928}" presName="rootConnector" presStyleLbl="node2" presStyleIdx="3" presStyleCnt="4"/>
      <dgm:spPr/>
    </dgm:pt>
    <dgm:pt modelId="{53114C2C-E98D-4633-AAC2-9EB54F30354C}" type="pres">
      <dgm:prSet presAssocID="{4290C177-C0D6-44D1-B885-04EAB9B55928}" presName="hierChild4" presStyleCnt="0"/>
      <dgm:spPr/>
    </dgm:pt>
    <dgm:pt modelId="{E53B00EA-5798-4423-A0DC-43C01D5CB90B}" type="pres">
      <dgm:prSet presAssocID="{4290C177-C0D6-44D1-B885-04EAB9B55928}" presName="hierChild5" presStyleCnt="0"/>
      <dgm:spPr/>
    </dgm:pt>
    <dgm:pt modelId="{139BEC8A-4029-4136-833B-750343AC80EB}" type="pres">
      <dgm:prSet presAssocID="{611A0A4D-A325-48E1-BA6B-D675FB3B977B}" presName="hierChild3" presStyleCnt="0"/>
      <dgm:spPr/>
    </dgm:pt>
  </dgm:ptLst>
  <dgm:cxnLst>
    <dgm:cxn modelId="{CDF32100-1CA3-4ED1-8CD4-BDAC3B5CA0D9}" type="presOf" srcId="{611A0A4D-A325-48E1-BA6B-D675FB3B977B}" destId="{51668E15-2D27-428F-9A37-613BAC8BADBB}" srcOrd="0" destOrd="0" presId="urn:microsoft.com/office/officeart/2005/8/layout/orgChart1"/>
    <dgm:cxn modelId="{D73DE506-65DB-405D-9E8B-BEF72E317D68}" type="presOf" srcId="{E27E3C5C-6D94-4DA8-81F0-7DAE58172A76}" destId="{54215900-4C79-4212-9E6D-FCB893799BF0}" srcOrd="1" destOrd="0" presId="urn:microsoft.com/office/officeart/2005/8/layout/orgChart1"/>
    <dgm:cxn modelId="{0A339810-6777-4469-B8E5-ED1CA03E75D5}" srcId="{611A0A4D-A325-48E1-BA6B-D675FB3B977B}" destId="{E27E3C5C-6D94-4DA8-81F0-7DAE58172A76}" srcOrd="0" destOrd="0" parTransId="{9D777646-E498-496A-83EC-8D6A700E8AA0}" sibTransId="{8DC07C57-9955-4772-81C4-54DDC6429034}"/>
    <dgm:cxn modelId="{DD9DB218-2CA6-47B3-A0E7-57CEA5086F60}" type="presOf" srcId="{6BA601F1-2D74-48A5-99E2-6C62E5D728CF}" destId="{F0201D5E-25BA-4925-A528-393EFA658C3F}" srcOrd="0" destOrd="0" presId="urn:microsoft.com/office/officeart/2005/8/layout/orgChart1"/>
    <dgm:cxn modelId="{E3088E34-05C4-444E-93AA-2E87F10A0A61}" type="presOf" srcId="{7D6F88F3-AAF5-49F6-9250-6BF2964B51F3}" destId="{F0CAC39D-AC11-4FB7-8F62-EE0ABAA8037A}" srcOrd="1" destOrd="0" presId="urn:microsoft.com/office/officeart/2005/8/layout/orgChart1"/>
    <dgm:cxn modelId="{B6328A40-AFBF-4466-A322-BCAF531466F7}" type="presOf" srcId="{43D27A42-9BA8-42DF-9960-5C479A2E3AEC}" destId="{1289845B-1454-4475-B9A1-616826C14A39}" srcOrd="1" destOrd="0" presId="urn:microsoft.com/office/officeart/2005/8/layout/orgChart1"/>
    <dgm:cxn modelId="{E46FC869-66FC-435D-A140-C10D78DC4491}" type="presOf" srcId="{7D6F88F3-AAF5-49F6-9250-6BF2964B51F3}" destId="{A9DF2459-ADEA-4562-BD4F-E36D2FF39477}" srcOrd="0" destOrd="0" presId="urn:microsoft.com/office/officeart/2005/8/layout/orgChart1"/>
    <dgm:cxn modelId="{AE686F52-0A82-46AB-85BC-D1ABA700BC51}" type="presOf" srcId="{F07C1690-CB61-42EE-9FF1-7FF67FF6C1A2}" destId="{489D416D-A3B6-4265-94FF-651A8CD73CDF}" srcOrd="0" destOrd="0" presId="urn:microsoft.com/office/officeart/2005/8/layout/orgChart1"/>
    <dgm:cxn modelId="{AC3DBE78-7853-49A5-B6E7-A8CBDFA43ECB}" type="presOf" srcId="{43D27A42-9BA8-42DF-9960-5C479A2E3AEC}" destId="{B113032B-7BA3-4AEE-9B34-4BEB29E25D11}" srcOrd="0" destOrd="0" presId="urn:microsoft.com/office/officeart/2005/8/layout/orgChart1"/>
    <dgm:cxn modelId="{2A06FB59-3730-4F4D-93DE-3047B68AA38F}" type="presOf" srcId="{611A0A4D-A325-48E1-BA6B-D675FB3B977B}" destId="{9CCC22E7-280D-4958-8373-76C44E58BFAF}" srcOrd="1" destOrd="0" presId="urn:microsoft.com/office/officeart/2005/8/layout/orgChart1"/>
    <dgm:cxn modelId="{25081C5A-9D46-4A12-96E3-0D88CB8F970C}" type="presOf" srcId="{4290C177-C0D6-44D1-B885-04EAB9B55928}" destId="{941850B6-F93A-4757-B338-471FAD71871A}" srcOrd="0" destOrd="0" presId="urn:microsoft.com/office/officeart/2005/8/layout/orgChart1"/>
    <dgm:cxn modelId="{69C7D59A-0689-4DC7-92E8-969C4C7D544F}" srcId="{F07C1690-CB61-42EE-9FF1-7FF67FF6C1A2}" destId="{611A0A4D-A325-48E1-BA6B-D675FB3B977B}" srcOrd="0" destOrd="0" parTransId="{927AD443-7737-44E0-908F-68C671A73C15}" sibTransId="{9596E640-31F1-4298-A7A8-334D9BD50D11}"/>
    <dgm:cxn modelId="{9358D29B-9D7B-4075-9E15-90817D77BF70}" type="presOf" srcId="{0A5C68D5-B1DB-427D-A9E1-4352685232FB}" destId="{EAF60222-5D5D-4525-AA23-481CC00D262A}" srcOrd="0" destOrd="0" presId="urn:microsoft.com/office/officeart/2005/8/layout/orgChart1"/>
    <dgm:cxn modelId="{0DDD29A4-B48A-438A-8B2F-E46E82BEFE47}" type="presOf" srcId="{4290C177-C0D6-44D1-B885-04EAB9B55928}" destId="{21B77D85-A692-4B88-BB2B-4BA7D3219D45}" srcOrd="1" destOrd="0" presId="urn:microsoft.com/office/officeart/2005/8/layout/orgChart1"/>
    <dgm:cxn modelId="{F34069A5-0C79-40C0-BBA6-D44BCCEA123F}" type="presOf" srcId="{E27E3C5C-6D94-4DA8-81F0-7DAE58172A76}" destId="{230B081A-2995-4AC1-AE1C-11E9FF7143CD}" srcOrd="0" destOrd="0" presId="urn:microsoft.com/office/officeart/2005/8/layout/orgChart1"/>
    <dgm:cxn modelId="{4203BAA7-5366-4B54-A01B-BA65A9642855}" srcId="{611A0A4D-A325-48E1-BA6B-D675FB3B977B}" destId="{43D27A42-9BA8-42DF-9960-5C479A2E3AEC}" srcOrd="2" destOrd="0" parTransId="{DE851642-CC49-4794-8C80-C686541A0634}" sibTransId="{E9DE2DBF-2AA8-4C20-98C3-7B9EFDBD0F33}"/>
    <dgm:cxn modelId="{F5EFB8CC-3CF3-4882-865B-C0FF5CB4AD06}" srcId="{611A0A4D-A325-48E1-BA6B-D675FB3B977B}" destId="{4290C177-C0D6-44D1-B885-04EAB9B55928}" srcOrd="3" destOrd="0" parTransId="{6BA601F1-2D74-48A5-99E2-6C62E5D728CF}" sibTransId="{441B9618-19D4-49A5-BA4B-834062B3EF7D}"/>
    <dgm:cxn modelId="{C7ACB2DB-7605-4C69-896A-5A5163B2089B}" type="presOf" srcId="{DE851642-CC49-4794-8C80-C686541A0634}" destId="{D75E65C4-A88B-4402-AABA-B1EDFBB02A61}" srcOrd="0" destOrd="0" presId="urn:microsoft.com/office/officeart/2005/8/layout/orgChart1"/>
    <dgm:cxn modelId="{C75CF0DB-AFB5-4866-8FB1-C60E4CA95D37}" srcId="{611A0A4D-A325-48E1-BA6B-D675FB3B977B}" destId="{7D6F88F3-AAF5-49F6-9250-6BF2964B51F3}" srcOrd="1" destOrd="0" parTransId="{0A5C68D5-B1DB-427D-A9E1-4352685232FB}" sibTransId="{3DD1DC4E-73D6-4278-B1BB-EA4C7C3553B9}"/>
    <dgm:cxn modelId="{D5C1D1F8-D1EB-4B24-A87D-A8B38457F316}" type="presOf" srcId="{9D777646-E498-496A-83EC-8D6A700E8AA0}" destId="{A6765EEF-B0A4-46FA-8540-490C4D6743E4}" srcOrd="0" destOrd="0" presId="urn:microsoft.com/office/officeart/2005/8/layout/orgChart1"/>
    <dgm:cxn modelId="{FCDA3A04-8A22-430E-A9A3-0E682AD08228}" type="presParOf" srcId="{489D416D-A3B6-4265-94FF-651A8CD73CDF}" destId="{B190F2F7-3EE1-4DDA-A342-B7D6011E7073}" srcOrd="0" destOrd="0" presId="urn:microsoft.com/office/officeart/2005/8/layout/orgChart1"/>
    <dgm:cxn modelId="{81DA6D44-13E8-4D49-BAED-8041CD7F86EB}" type="presParOf" srcId="{B190F2F7-3EE1-4DDA-A342-B7D6011E7073}" destId="{B10D7DBA-7844-42AF-9B6F-A206DF9EFFE6}" srcOrd="0" destOrd="0" presId="urn:microsoft.com/office/officeart/2005/8/layout/orgChart1"/>
    <dgm:cxn modelId="{5A799C03-24A9-4633-AC05-8753EBA43DCA}" type="presParOf" srcId="{B10D7DBA-7844-42AF-9B6F-A206DF9EFFE6}" destId="{51668E15-2D27-428F-9A37-613BAC8BADBB}" srcOrd="0" destOrd="0" presId="urn:microsoft.com/office/officeart/2005/8/layout/orgChart1"/>
    <dgm:cxn modelId="{469F15ED-0224-4B15-8837-7B87B5B330BE}" type="presParOf" srcId="{B10D7DBA-7844-42AF-9B6F-A206DF9EFFE6}" destId="{9CCC22E7-280D-4958-8373-76C44E58BFAF}" srcOrd="1" destOrd="0" presId="urn:microsoft.com/office/officeart/2005/8/layout/orgChart1"/>
    <dgm:cxn modelId="{05D06B87-9967-4C9A-A35C-F6A5DD139041}" type="presParOf" srcId="{B190F2F7-3EE1-4DDA-A342-B7D6011E7073}" destId="{E77FEDD0-A1AB-4BB6-8AB9-583F7696F505}" srcOrd="1" destOrd="0" presId="urn:microsoft.com/office/officeart/2005/8/layout/orgChart1"/>
    <dgm:cxn modelId="{E0EC1C25-BE32-4732-BCA6-CF46DABDE86F}" type="presParOf" srcId="{E77FEDD0-A1AB-4BB6-8AB9-583F7696F505}" destId="{A6765EEF-B0A4-46FA-8540-490C4D6743E4}" srcOrd="0" destOrd="0" presId="urn:microsoft.com/office/officeart/2005/8/layout/orgChart1"/>
    <dgm:cxn modelId="{51FF42C9-DEE2-4FFB-A35C-0661515083A4}" type="presParOf" srcId="{E77FEDD0-A1AB-4BB6-8AB9-583F7696F505}" destId="{36CC72CF-810E-42C6-A32A-F3A7A1097AB2}" srcOrd="1" destOrd="0" presId="urn:microsoft.com/office/officeart/2005/8/layout/orgChart1"/>
    <dgm:cxn modelId="{596279EB-88C3-4CAF-A467-54A58C8E40B9}" type="presParOf" srcId="{36CC72CF-810E-42C6-A32A-F3A7A1097AB2}" destId="{EF7F906A-C42F-40C8-88D0-A32558B0F698}" srcOrd="0" destOrd="0" presId="urn:microsoft.com/office/officeart/2005/8/layout/orgChart1"/>
    <dgm:cxn modelId="{1C697C5A-38F0-4DED-A7DE-F20A3A7F2BED}" type="presParOf" srcId="{EF7F906A-C42F-40C8-88D0-A32558B0F698}" destId="{230B081A-2995-4AC1-AE1C-11E9FF7143CD}" srcOrd="0" destOrd="0" presId="urn:microsoft.com/office/officeart/2005/8/layout/orgChart1"/>
    <dgm:cxn modelId="{A3757E28-DAD5-48C9-A52D-4375BF8FE18B}" type="presParOf" srcId="{EF7F906A-C42F-40C8-88D0-A32558B0F698}" destId="{54215900-4C79-4212-9E6D-FCB893799BF0}" srcOrd="1" destOrd="0" presId="urn:microsoft.com/office/officeart/2005/8/layout/orgChart1"/>
    <dgm:cxn modelId="{5EC0ECAF-0B72-48EC-9FE3-5FB0569DF732}" type="presParOf" srcId="{36CC72CF-810E-42C6-A32A-F3A7A1097AB2}" destId="{E16B44D1-3130-40CA-94B7-67F4E46FC82F}" srcOrd="1" destOrd="0" presId="urn:microsoft.com/office/officeart/2005/8/layout/orgChart1"/>
    <dgm:cxn modelId="{D5B1560B-9966-4FDB-B9F2-EE9F44CB3747}" type="presParOf" srcId="{36CC72CF-810E-42C6-A32A-F3A7A1097AB2}" destId="{8889BD64-E5B4-4BE7-8D17-6E66466588AF}" srcOrd="2" destOrd="0" presId="urn:microsoft.com/office/officeart/2005/8/layout/orgChart1"/>
    <dgm:cxn modelId="{BAA0F0EE-4655-4001-872D-50A23D27C15A}" type="presParOf" srcId="{E77FEDD0-A1AB-4BB6-8AB9-583F7696F505}" destId="{EAF60222-5D5D-4525-AA23-481CC00D262A}" srcOrd="2" destOrd="0" presId="urn:microsoft.com/office/officeart/2005/8/layout/orgChart1"/>
    <dgm:cxn modelId="{BBA0FF72-0BE5-4D91-863B-25CFF4C919B5}" type="presParOf" srcId="{E77FEDD0-A1AB-4BB6-8AB9-583F7696F505}" destId="{5FDC51AB-256C-480E-AE9E-0803329CE7A9}" srcOrd="3" destOrd="0" presId="urn:microsoft.com/office/officeart/2005/8/layout/orgChart1"/>
    <dgm:cxn modelId="{0553A109-4591-447B-A5E9-986F630F7C47}" type="presParOf" srcId="{5FDC51AB-256C-480E-AE9E-0803329CE7A9}" destId="{CD26F407-CF98-48BC-992B-6251B2AF36E4}" srcOrd="0" destOrd="0" presId="urn:microsoft.com/office/officeart/2005/8/layout/orgChart1"/>
    <dgm:cxn modelId="{F907DCE2-EC3A-4639-B9E2-327C3027AA16}" type="presParOf" srcId="{CD26F407-CF98-48BC-992B-6251B2AF36E4}" destId="{A9DF2459-ADEA-4562-BD4F-E36D2FF39477}" srcOrd="0" destOrd="0" presId="urn:microsoft.com/office/officeart/2005/8/layout/orgChart1"/>
    <dgm:cxn modelId="{AE32E72F-3D6D-4EA8-B598-8D704BC219BD}" type="presParOf" srcId="{CD26F407-CF98-48BC-992B-6251B2AF36E4}" destId="{F0CAC39D-AC11-4FB7-8F62-EE0ABAA8037A}" srcOrd="1" destOrd="0" presId="urn:microsoft.com/office/officeart/2005/8/layout/orgChart1"/>
    <dgm:cxn modelId="{EC1532A7-26AB-4436-B91B-87BA8C150F10}" type="presParOf" srcId="{5FDC51AB-256C-480E-AE9E-0803329CE7A9}" destId="{D3C9ED7C-355D-4AAA-9D0B-08F14DCBCE45}" srcOrd="1" destOrd="0" presId="urn:microsoft.com/office/officeart/2005/8/layout/orgChart1"/>
    <dgm:cxn modelId="{15BDC3E2-6EB5-4F73-B07E-D00442DC446F}" type="presParOf" srcId="{5FDC51AB-256C-480E-AE9E-0803329CE7A9}" destId="{A037C5FA-1184-4C8D-8C68-0B7CE2020116}" srcOrd="2" destOrd="0" presId="urn:microsoft.com/office/officeart/2005/8/layout/orgChart1"/>
    <dgm:cxn modelId="{B16FB9DA-A6E6-4F5E-B08F-D278BB4F98C9}" type="presParOf" srcId="{E77FEDD0-A1AB-4BB6-8AB9-583F7696F505}" destId="{D75E65C4-A88B-4402-AABA-B1EDFBB02A61}" srcOrd="4" destOrd="0" presId="urn:microsoft.com/office/officeart/2005/8/layout/orgChart1"/>
    <dgm:cxn modelId="{BF662327-8300-4535-92A6-B7536285BE78}" type="presParOf" srcId="{E77FEDD0-A1AB-4BB6-8AB9-583F7696F505}" destId="{4FF1C5DB-F96B-4255-AC63-8E2C9EA64683}" srcOrd="5" destOrd="0" presId="urn:microsoft.com/office/officeart/2005/8/layout/orgChart1"/>
    <dgm:cxn modelId="{7516B40F-D34C-4429-B845-A909E10571D3}" type="presParOf" srcId="{4FF1C5DB-F96B-4255-AC63-8E2C9EA64683}" destId="{596DCBBE-B4FB-4F0D-9DB4-3906A32459CD}" srcOrd="0" destOrd="0" presId="urn:microsoft.com/office/officeart/2005/8/layout/orgChart1"/>
    <dgm:cxn modelId="{68D849A7-EB2D-4E8B-8AF9-8F93E7264291}" type="presParOf" srcId="{596DCBBE-B4FB-4F0D-9DB4-3906A32459CD}" destId="{B113032B-7BA3-4AEE-9B34-4BEB29E25D11}" srcOrd="0" destOrd="0" presId="urn:microsoft.com/office/officeart/2005/8/layout/orgChart1"/>
    <dgm:cxn modelId="{1CFE36C9-C048-4003-A37D-F7FBFC02469A}" type="presParOf" srcId="{596DCBBE-B4FB-4F0D-9DB4-3906A32459CD}" destId="{1289845B-1454-4475-B9A1-616826C14A39}" srcOrd="1" destOrd="0" presId="urn:microsoft.com/office/officeart/2005/8/layout/orgChart1"/>
    <dgm:cxn modelId="{AB5426EF-F57B-448D-96B1-2A7162DE1DFD}" type="presParOf" srcId="{4FF1C5DB-F96B-4255-AC63-8E2C9EA64683}" destId="{C2371316-CBBF-4CCB-8209-70D45701092D}" srcOrd="1" destOrd="0" presId="urn:microsoft.com/office/officeart/2005/8/layout/orgChart1"/>
    <dgm:cxn modelId="{2DE2D29F-F1FF-47F8-A32F-9D2E7DA9EB30}" type="presParOf" srcId="{4FF1C5DB-F96B-4255-AC63-8E2C9EA64683}" destId="{4EDAEDD5-C4DF-4772-A9B4-3BEB0E3BF9AA}" srcOrd="2" destOrd="0" presId="urn:microsoft.com/office/officeart/2005/8/layout/orgChart1"/>
    <dgm:cxn modelId="{BF5CD7B1-BEAD-4D0B-9EB8-F5C863CB9858}" type="presParOf" srcId="{E77FEDD0-A1AB-4BB6-8AB9-583F7696F505}" destId="{F0201D5E-25BA-4925-A528-393EFA658C3F}" srcOrd="6" destOrd="0" presId="urn:microsoft.com/office/officeart/2005/8/layout/orgChart1"/>
    <dgm:cxn modelId="{CBDF27D9-2638-45BD-991C-F3FD52DD3EAC}" type="presParOf" srcId="{E77FEDD0-A1AB-4BB6-8AB9-583F7696F505}" destId="{78B993A1-A793-4616-A4FF-45A24A2C1DAA}" srcOrd="7" destOrd="0" presId="urn:microsoft.com/office/officeart/2005/8/layout/orgChart1"/>
    <dgm:cxn modelId="{B198FB7C-AB03-42A8-B034-A001891B8F2A}" type="presParOf" srcId="{78B993A1-A793-4616-A4FF-45A24A2C1DAA}" destId="{1216C7B9-E64C-4359-9D67-A97FD0F94726}" srcOrd="0" destOrd="0" presId="urn:microsoft.com/office/officeart/2005/8/layout/orgChart1"/>
    <dgm:cxn modelId="{7AD5548B-3BB3-45DD-B5EB-C3E31C39E24A}" type="presParOf" srcId="{1216C7B9-E64C-4359-9D67-A97FD0F94726}" destId="{941850B6-F93A-4757-B338-471FAD71871A}" srcOrd="0" destOrd="0" presId="urn:microsoft.com/office/officeart/2005/8/layout/orgChart1"/>
    <dgm:cxn modelId="{F6339705-0734-4D94-9E22-7A237677CD40}" type="presParOf" srcId="{1216C7B9-E64C-4359-9D67-A97FD0F94726}" destId="{21B77D85-A692-4B88-BB2B-4BA7D3219D45}" srcOrd="1" destOrd="0" presId="urn:microsoft.com/office/officeart/2005/8/layout/orgChart1"/>
    <dgm:cxn modelId="{A254CC16-8852-41C3-9CB4-71A65A0AFC5C}" type="presParOf" srcId="{78B993A1-A793-4616-A4FF-45A24A2C1DAA}" destId="{53114C2C-E98D-4633-AAC2-9EB54F30354C}" srcOrd="1" destOrd="0" presId="urn:microsoft.com/office/officeart/2005/8/layout/orgChart1"/>
    <dgm:cxn modelId="{A5506B2B-2E82-424E-92C0-709743CFCF17}" type="presParOf" srcId="{78B993A1-A793-4616-A4FF-45A24A2C1DAA}" destId="{E53B00EA-5798-4423-A0DC-43C01D5CB90B}" srcOrd="2" destOrd="0" presId="urn:microsoft.com/office/officeart/2005/8/layout/orgChart1"/>
    <dgm:cxn modelId="{39FA1CE2-CD2C-4A21-B81B-0661B9A1BCE4}" type="presParOf" srcId="{B190F2F7-3EE1-4DDA-A342-B7D6011E7073}" destId="{139BEC8A-4029-4136-833B-750343AC80E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CF7DF2-6088-4732-A057-5CC0129F94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CA"/>
        </a:p>
      </dgm:t>
    </dgm:pt>
    <dgm:pt modelId="{C9352F94-E5DC-4030-805D-91D824E9D785}">
      <dgm:prSet phldrT="[Text]"/>
      <dgm:spPr/>
      <dgm:t>
        <a:bodyPr/>
        <a:lstStyle/>
        <a:p>
          <a:r>
            <a:rPr lang="en-CA" dirty="0"/>
            <a:t>Virtual Machine VHDs</a:t>
          </a:r>
        </a:p>
      </dgm:t>
    </dgm:pt>
    <dgm:pt modelId="{B8585B1D-BC63-43C4-A3FD-9CF125379BE6}" type="parTrans" cxnId="{E9F02589-2205-4AC0-8D22-6014516B878B}">
      <dgm:prSet/>
      <dgm:spPr/>
      <dgm:t>
        <a:bodyPr/>
        <a:lstStyle/>
        <a:p>
          <a:endParaRPr lang="en-CA"/>
        </a:p>
      </dgm:t>
    </dgm:pt>
    <dgm:pt modelId="{55784A80-D4A6-4A15-BDA0-A929AE0485C7}" type="sibTrans" cxnId="{E9F02589-2205-4AC0-8D22-6014516B878B}">
      <dgm:prSet/>
      <dgm:spPr/>
      <dgm:t>
        <a:bodyPr/>
        <a:lstStyle/>
        <a:p>
          <a:endParaRPr lang="en-CA"/>
        </a:p>
      </dgm:t>
    </dgm:pt>
    <dgm:pt modelId="{35501FF3-CDA8-4EF8-AB18-ED77BBAA1051}">
      <dgm:prSet phldrT="[Text]"/>
      <dgm:spPr/>
      <dgm:t>
        <a:bodyPr/>
        <a:lstStyle/>
        <a:p>
          <a:r>
            <a:rPr lang="en-CA" dirty="0"/>
            <a:t>Azure Site Recovery</a:t>
          </a:r>
        </a:p>
      </dgm:t>
    </dgm:pt>
    <dgm:pt modelId="{0E3A56C8-DDB4-4DE2-A81F-679EB66E6065}" type="parTrans" cxnId="{3A84CDC7-EE4E-4AF4-8CD4-019807B7E9D8}">
      <dgm:prSet/>
      <dgm:spPr/>
      <dgm:t>
        <a:bodyPr/>
        <a:lstStyle/>
        <a:p>
          <a:endParaRPr lang="en-CA"/>
        </a:p>
      </dgm:t>
    </dgm:pt>
    <dgm:pt modelId="{6143B2CF-3EA4-4F51-A319-09EF803DD57D}" type="sibTrans" cxnId="{3A84CDC7-EE4E-4AF4-8CD4-019807B7E9D8}">
      <dgm:prSet/>
      <dgm:spPr/>
      <dgm:t>
        <a:bodyPr/>
        <a:lstStyle/>
        <a:p>
          <a:endParaRPr lang="en-CA"/>
        </a:p>
      </dgm:t>
    </dgm:pt>
    <dgm:pt modelId="{35B466B5-3610-43DD-B6AB-2BFBB16D28FC}">
      <dgm:prSet phldrT="[Text]"/>
      <dgm:spPr/>
      <dgm:t>
        <a:bodyPr/>
        <a:lstStyle/>
        <a:p>
          <a:r>
            <a:rPr lang="en-CA" dirty="0"/>
            <a:t>Backup</a:t>
          </a:r>
        </a:p>
      </dgm:t>
    </dgm:pt>
    <dgm:pt modelId="{B3644C18-9420-4985-B2CC-A13EBD9AA9C9}" type="parTrans" cxnId="{72847370-4E93-4FA5-96B5-C2B03B499355}">
      <dgm:prSet/>
      <dgm:spPr/>
      <dgm:t>
        <a:bodyPr/>
        <a:lstStyle/>
        <a:p>
          <a:endParaRPr lang="en-CA"/>
        </a:p>
      </dgm:t>
    </dgm:pt>
    <dgm:pt modelId="{59F088E1-1F95-4B1A-8594-7C76C4F7FB4E}" type="sibTrans" cxnId="{72847370-4E93-4FA5-96B5-C2B03B499355}">
      <dgm:prSet/>
      <dgm:spPr/>
      <dgm:t>
        <a:bodyPr/>
        <a:lstStyle/>
        <a:p>
          <a:endParaRPr lang="en-CA"/>
        </a:p>
      </dgm:t>
    </dgm:pt>
    <dgm:pt modelId="{8D2C586E-42F8-4F65-9808-1FAD3AC6081B}">
      <dgm:prSet phldrT="[Text]"/>
      <dgm:spPr/>
      <dgm:t>
        <a:bodyPr/>
        <a:lstStyle/>
        <a:p>
          <a:r>
            <a:rPr lang="en-CA" dirty="0" err="1"/>
            <a:t>StorSimple</a:t>
          </a:r>
          <a:endParaRPr lang="en-CA" dirty="0"/>
        </a:p>
      </dgm:t>
    </dgm:pt>
    <dgm:pt modelId="{5A9B6C9F-779A-4020-BB66-293250EF3B1D}" type="parTrans" cxnId="{3F1109F7-CB63-4C80-A603-2F5A53506A37}">
      <dgm:prSet/>
      <dgm:spPr/>
      <dgm:t>
        <a:bodyPr/>
        <a:lstStyle/>
        <a:p>
          <a:endParaRPr lang="en-CA"/>
        </a:p>
      </dgm:t>
    </dgm:pt>
    <dgm:pt modelId="{65B7FEAE-7359-43FF-BC2B-70437CF4DAC8}" type="sibTrans" cxnId="{3F1109F7-CB63-4C80-A603-2F5A53506A37}">
      <dgm:prSet/>
      <dgm:spPr/>
      <dgm:t>
        <a:bodyPr/>
        <a:lstStyle/>
        <a:p>
          <a:endParaRPr lang="en-CA"/>
        </a:p>
      </dgm:t>
    </dgm:pt>
    <dgm:pt modelId="{A8F1D0AC-050B-4DD4-AB36-204F0F9A05EC}">
      <dgm:prSet phldrT="[Text]"/>
      <dgm:spPr/>
      <dgm:t>
        <a:bodyPr/>
        <a:lstStyle/>
        <a:p>
          <a:r>
            <a:rPr lang="en-CA" dirty="0"/>
            <a:t>…</a:t>
          </a:r>
        </a:p>
      </dgm:t>
    </dgm:pt>
    <dgm:pt modelId="{C7F0A6D4-4206-4746-B611-645B9006AEA7}" type="parTrans" cxnId="{194A2B94-394B-4528-9D12-9FE24F661AFA}">
      <dgm:prSet/>
      <dgm:spPr/>
      <dgm:t>
        <a:bodyPr/>
        <a:lstStyle/>
        <a:p>
          <a:endParaRPr lang="en-CA"/>
        </a:p>
      </dgm:t>
    </dgm:pt>
    <dgm:pt modelId="{8903738E-DA29-45A8-B526-B51F75FC23DE}" type="sibTrans" cxnId="{194A2B94-394B-4528-9D12-9FE24F661AFA}">
      <dgm:prSet/>
      <dgm:spPr/>
      <dgm:t>
        <a:bodyPr/>
        <a:lstStyle/>
        <a:p>
          <a:endParaRPr lang="en-CA"/>
        </a:p>
      </dgm:t>
    </dgm:pt>
    <dgm:pt modelId="{08A0F4C2-6FC0-4456-8B67-892AF506155F}" type="pres">
      <dgm:prSet presAssocID="{2ECF7DF2-6088-4732-A057-5CC0129F9494}" presName="hierChild1" presStyleCnt="0">
        <dgm:presLayoutVars>
          <dgm:orgChart val="1"/>
          <dgm:chPref val="1"/>
          <dgm:dir/>
          <dgm:animOne val="branch"/>
          <dgm:animLvl val="lvl"/>
          <dgm:resizeHandles/>
        </dgm:presLayoutVars>
      </dgm:prSet>
      <dgm:spPr/>
    </dgm:pt>
    <dgm:pt modelId="{34F72F85-7028-4287-9458-7E5BCE3FE949}" type="pres">
      <dgm:prSet presAssocID="{C9352F94-E5DC-4030-805D-91D824E9D785}" presName="hierRoot1" presStyleCnt="0">
        <dgm:presLayoutVars>
          <dgm:hierBranch val="init"/>
        </dgm:presLayoutVars>
      </dgm:prSet>
      <dgm:spPr/>
    </dgm:pt>
    <dgm:pt modelId="{18FB0E15-63F1-4D68-B4EC-AD41541436DE}" type="pres">
      <dgm:prSet presAssocID="{C9352F94-E5DC-4030-805D-91D824E9D785}" presName="rootComposite1" presStyleCnt="0"/>
      <dgm:spPr/>
    </dgm:pt>
    <dgm:pt modelId="{CE79533F-8760-4342-928F-E3EADD9F5EF6}" type="pres">
      <dgm:prSet presAssocID="{C9352F94-E5DC-4030-805D-91D824E9D785}" presName="rootText1" presStyleLbl="node0" presStyleIdx="0" presStyleCnt="5">
        <dgm:presLayoutVars>
          <dgm:chPref val="3"/>
        </dgm:presLayoutVars>
      </dgm:prSet>
      <dgm:spPr/>
    </dgm:pt>
    <dgm:pt modelId="{4EB8F744-E803-4B93-A14D-9C9AF3A44DF9}" type="pres">
      <dgm:prSet presAssocID="{C9352F94-E5DC-4030-805D-91D824E9D785}" presName="rootConnector1" presStyleLbl="node1" presStyleIdx="0" presStyleCnt="0"/>
      <dgm:spPr/>
    </dgm:pt>
    <dgm:pt modelId="{AE58C19E-861D-4700-AF9F-E0F4005075D7}" type="pres">
      <dgm:prSet presAssocID="{C9352F94-E5DC-4030-805D-91D824E9D785}" presName="hierChild2" presStyleCnt="0"/>
      <dgm:spPr/>
    </dgm:pt>
    <dgm:pt modelId="{09AEEA96-BEFC-433B-976B-CF6E04ECDBD6}" type="pres">
      <dgm:prSet presAssocID="{C9352F94-E5DC-4030-805D-91D824E9D785}" presName="hierChild3" presStyleCnt="0"/>
      <dgm:spPr/>
    </dgm:pt>
    <dgm:pt modelId="{EA634D99-0A9C-4DF6-8BF9-6BF1ADCE2C97}" type="pres">
      <dgm:prSet presAssocID="{35501FF3-CDA8-4EF8-AB18-ED77BBAA1051}" presName="hierRoot1" presStyleCnt="0">
        <dgm:presLayoutVars>
          <dgm:hierBranch val="init"/>
        </dgm:presLayoutVars>
      </dgm:prSet>
      <dgm:spPr/>
    </dgm:pt>
    <dgm:pt modelId="{411C8A3B-32F2-432C-AA1A-DD5CAA8B0EDE}" type="pres">
      <dgm:prSet presAssocID="{35501FF3-CDA8-4EF8-AB18-ED77BBAA1051}" presName="rootComposite1" presStyleCnt="0"/>
      <dgm:spPr/>
    </dgm:pt>
    <dgm:pt modelId="{142F5848-5DB2-428A-A907-462E8C5E9CC7}" type="pres">
      <dgm:prSet presAssocID="{35501FF3-CDA8-4EF8-AB18-ED77BBAA1051}" presName="rootText1" presStyleLbl="node0" presStyleIdx="1" presStyleCnt="5">
        <dgm:presLayoutVars>
          <dgm:chPref val="3"/>
        </dgm:presLayoutVars>
      </dgm:prSet>
      <dgm:spPr/>
    </dgm:pt>
    <dgm:pt modelId="{F2D051A1-7F66-412C-ABC0-1716A7FCBE75}" type="pres">
      <dgm:prSet presAssocID="{35501FF3-CDA8-4EF8-AB18-ED77BBAA1051}" presName="rootConnector1" presStyleLbl="node1" presStyleIdx="0" presStyleCnt="0"/>
      <dgm:spPr/>
    </dgm:pt>
    <dgm:pt modelId="{98AA257C-B412-4D78-AD09-D323074ACB96}" type="pres">
      <dgm:prSet presAssocID="{35501FF3-CDA8-4EF8-AB18-ED77BBAA1051}" presName="hierChild2" presStyleCnt="0"/>
      <dgm:spPr/>
    </dgm:pt>
    <dgm:pt modelId="{8AB8555E-D5F3-49E4-88D0-C5BDA3961704}" type="pres">
      <dgm:prSet presAssocID="{35501FF3-CDA8-4EF8-AB18-ED77BBAA1051}" presName="hierChild3" presStyleCnt="0"/>
      <dgm:spPr/>
    </dgm:pt>
    <dgm:pt modelId="{CB27C1FC-F13D-4D7C-816B-449980F04F50}" type="pres">
      <dgm:prSet presAssocID="{35B466B5-3610-43DD-B6AB-2BFBB16D28FC}" presName="hierRoot1" presStyleCnt="0">
        <dgm:presLayoutVars>
          <dgm:hierBranch val="init"/>
        </dgm:presLayoutVars>
      </dgm:prSet>
      <dgm:spPr/>
    </dgm:pt>
    <dgm:pt modelId="{96916E24-B975-4115-B2B7-4450DD71419A}" type="pres">
      <dgm:prSet presAssocID="{35B466B5-3610-43DD-B6AB-2BFBB16D28FC}" presName="rootComposite1" presStyleCnt="0"/>
      <dgm:spPr/>
    </dgm:pt>
    <dgm:pt modelId="{F7F4CE77-A586-475F-919B-03795A493418}" type="pres">
      <dgm:prSet presAssocID="{35B466B5-3610-43DD-B6AB-2BFBB16D28FC}" presName="rootText1" presStyleLbl="node0" presStyleIdx="2" presStyleCnt="5">
        <dgm:presLayoutVars>
          <dgm:chPref val="3"/>
        </dgm:presLayoutVars>
      </dgm:prSet>
      <dgm:spPr/>
    </dgm:pt>
    <dgm:pt modelId="{DB6BF4A1-095E-465E-B2EC-290F8B9AC7B0}" type="pres">
      <dgm:prSet presAssocID="{35B466B5-3610-43DD-B6AB-2BFBB16D28FC}" presName="rootConnector1" presStyleLbl="node1" presStyleIdx="0" presStyleCnt="0"/>
      <dgm:spPr/>
    </dgm:pt>
    <dgm:pt modelId="{FD8B236A-78DA-402E-936C-7B54DFE34127}" type="pres">
      <dgm:prSet presAssocID="{35B466B5-3610-43DD-B6AB-2BFBB16D28FC}" presName="hierChild2" presStyleCnt="0"/>
      <dgm:spPr/>
    </dgm:pt>
    <dgm:pt modelId="{4DAC7DCE-2D84-4B22-A31B-807B3E6D3BA5}" type="pres">
      <dgm:prSet presAssocID="{35B466B5-3610-43DD-B6AB-2BFBB16D28FC}" presName="hierChild3" presStyleCnt="0"/>
      <dgm:spPr/>
    </dgm:pt>
    <dgm:pt modelId="{8A21C408-5620-4DE1-A79C-6B438C15CB5E}" type="pres">
      <dgm:prSet presAssocID="{8D2C586E-42F8-4F65-9808-1FAD3AC6081B}" presName="hierRoot1" presStyleCnt="0">
        <dgm:presLayoutVars>
          <dgm:hierBranch val="init"/>
        </dgm:presLayoutVars>
      </dgm:prSet>
      <dgm:spPr/>
    </dgm:pt>
    <dgm:pt modelId="{9DD63DBB-FFC2-4012-A18A-A328B9AF2B22}" type="pres">
      <dgm:prSet presAssocID="{8D2C586E-42F8-4F65-9808-1FAD3AC6081B}" presName="rootComposite1" presStyleCnt="0"/>
      <dgm:spPr/>
    </dgm:pt>
    <dgm:pt modelId="{9D808A2A-FA10-4352-862E-CF566D63C669}" type="pres">
      <dgm:prSet presAssocID="{8D2C586E-42F8-4F65-9808-1FAD3AC6081B}" presName="rootText1" presStyleLbl="node0" presStyleIdx="3" presStyleCnt="5">
        <dgm:presLayoutVars>
          <dgm:chPref val="3"/>
        </dgm:presLayoutVars>
      </dgm:prSet>
      <dgm:spPr/>
    </dgm:pt>
    <dgm:pt modelId="{DC8CBD4C-C8FD-49BE-9C93-50B215299691}" type="pres">
      <dgm:prSet presAssocID="{8D2C586E-42F8-4F65-9808-1FAD3AC6081B}" presName="rootConnector1" presStyleLbl="node1" presStyleIdx="0" presStyleCnt="0"/>
      <dgm:spPr/>
    </dgm:pt>
    <dgm:pt modelId="{29647219-B47F-4F3D-9342-C5A3ABB83B9C}" type="pres">
      <dgm:prSet presAssocID="{8D2C586E-42F8-4F65-9808-1FAD3AC6081B}" presName="hierChild2" presStyleCnt="0"/>
      <dgm:spPr/>
    </dgm:pt>
    <dgm:pt modelId="{31C590A4-612C-4BC1-81C8-8C409C0454D5}" type="pres">
      <dgm:prSet presAssocID="{8D2C586E-42F8-4F65-9808-1FAD3AC6081B}" presName="hierChild3" presStyleCnt="0"/>
      <dgm:spPr/>
    </dgm:pt>
    <dgm:pt modelId="{36463877-481F-4E5D-8733-4287E72B6A4E}" type="pres">
      <dgm:prSet presAssocID="{A8F1D0AC-050B-4DD4-AB36-204F0F9A05EC}" presName="hierRoot1" presStyleCnt="0">
        <dgm:presLayoutVars>
          <dgm:hierBranch val="init"/>
        </dgm:presLayoutVars>
      </dgm:prSet>
      <dgm:spPr/>
    </dgm:pt>
    <dgm:pt modelId="{8C68B7EF-FB28-4F27-A6B5-44A52810E3E7}" type="pres">
      <dgm:prSet presAssocID="{A8F1D0AC-050B-4DD4-AB36-204F0F9A05EC}" presName="rootComposite1" presStyleCnt="0"/>
      <dgm:spPr/>
    </dgm:pt>
    <dgm:pt modelId="{D5AF85D1-08DB-4539-8D13-57DA995BF373}" type="pres">
      <dgm:prSet presAssocID="{A8F1D0AC-050B-4DD4-AB36-204F0F9A05EC}" presName="rootText1" presStyleLbl="node0" presStyleIdx="4" presStyleCnt="5">
        <dgm:presLayoutVars>
          <dgm:chPref val="3"/>
        </dgm:presLayoutVars>
      </dgm:prSet>
      <dgm:spPr/>
    </dgm:pt>
    <dgm:pt modelId="{772C7908-3419-4EDD-A31B-A0A90D54AED1}" type="pres">
      <dgm:prSet presAssocID="{A8F1D0AC-050B-4DD4-AB36-204F0F9A05EC}" presName="rootConnector1" presStyleLbl="node1" presStyleIdx="0" presStyleCnt="0"/>
      <dgm:spPr/>
    </dgm:pt>
    <dgm:pt modelId="{E0F36162-A7AA-4261-816D-46CC076C2D97}" type="pres">
      <dgm:prSet presAssocID="{A8F1D0AC-050B-4DD4-AB36-204F0F9A05EC}" presName="hierChild2" presStyleCnt="0"/>
      <dgm:spPr/>
    </dgm:pt>
    <dgm:pt modelId="{4A13990A-5976-4B41-B0AC-9E24A78F4371}" type="pres">
      <dgm:prSet presAssocID="{A8F1D0AC-050B-4DD4-AB36-204F0F9A05EC}" presName="hierChild3" presStyleCnt="0"/>
      <dgm:spPr/>
    </dgm:pt>
  </dgm:ptLst>
  <dgm:cxnLst>
    <dgm:cxn modelId="{F576E902-88C6-4A94-BCE9-F74D3E326552}" type="presOf" srcId="{35501FF3-CDA8-4EF8-AB18-ED77BBAA1051}" destId="{142F5848-5DB2-428A-A907-462E8C5E9CC7}" srcOrd="0" destOrd="0" presId="urn:microsoft.com/office/officeart/2005/8/layout/orgChart1"/>
    <dgm:cxn modelId="{7914800A-CA68-4CA7-9D65-D65E246AA428}" type="presOf" srcId="{8D2C586E-42F8-4F65-9808-1FAD3AC6081B}" destId="{9D808A2A-FA10-4352-862E-CF566D63C669}" srcOrd="0" destOrd="0" presId="urn:microsoft.com/office/officeart/2005/8/layout/orgChart1"/>
    <dgm:cxn modelId="{FDB94B13-8723-4D78-8AAF-307AC2E734AA}" type="presOf" srcId="{35B466B5-3610-43DD-B6AB-2BFBB16D28FC}" destId="{F7F4CE77-A586-475F-919B-03795A493418}" srcOrd="0" destOrd="0" presId="urn:microsoft.com/office/officeart/2005/8/layout/orgChart1"/>
    <dgm:cxn modelId="{B435FA39-2927-46C8-A8AB-76ACB06E354B}" type="presOf" srcId="{2ECF7DF2-6088-4732-A057-5CC0129F9494}" destId="{08A0F4C2-6FC0-4456-8B67-892AF506155F}" srcOrd="0" destOrd="0" presId="urn:microsoft.com/office/officeart/2005/8/layout/orgChart1"/>
    <dgm:cxn modelId="{40B79844-1201-4E3E-AB56-1903E8703C24}" type="presOf" srcId="{35B466B5-3610-43DD-B6AB-2BFBB16D28FC}" destId="{DB6BF4A1-095E-465E-B2EC-290F8B9AC7B0}" srcOrd="1" destOrd="0" presId="urn:microsoft.com/office/officeart/2005/8/layout/orgChart1"/>
    <dgm:cxn modelId="{1A0B8B67-9945-4162-8124-29DBC2B0AD41}" type="presOf" srcId="{A8F1D0AC-050B-4DD4-AB36-204F0F9A05EC}" destId="{D5AF85D1-08DB-4539-8D13-57DA995BF373}" srcOrd="0" destOrd="0" presId="urn:microsoft.com/office/officeart/2005/8/layout/orgChart1"/>
    <dgm:cxn modelId="{50587A69-962B-4992-B8EC-84CC3E8E7BD6}" type="presOf" srcId="{C9352F94-E5DC-4030-805D-91D824E9D785}" destId="{4EB8F744-E803-4B93-A14D-9C9AF3A44DF9}" srcOrd="1" destOrd="0" presId="urn:microsoft.com/office/officeart/2005/8/layout/orgChart1"/>
    <dgm:cxn modelId="{72847370-4E93-4FA5-96B5-C2B03B499355}" srcId="{2ECF7DF2-6088-4732-A057-5CC0129F9494}" destId="{35B466B5-3610-43DD-B6AB-2BFBB16D28FC}" srcOrd="2" destOrd="0" parTransId="{B3644C18-9420-4985-B2CC-A13EBD9AA9C9}" sibTransId="{59F088E1-1F95-4B1A-8594-7C76C4F7FB4E}"/>
    <dgm:cxn modelId="{E9F02589-2205-4AC0-8D22-6014516B878B}" srcId="{2ECF7DF2-6088-4732-A057-5CC0129F9494}" destId="{C9352F94-E5DC-4030-805D-91D824E9D785}" srcOrd="0" destOrd="0" parTransId="{B8585B1D-BC63-43C4-A3FD-9CF125379BE6}" sibTransId="{55784A80-D4A6-4A15-BDA0-A929AE0485C7}"/>
    <dgm:cxn modelId="{194A2B94-394B-4528-9D12-9FE24F661AFA}" srcId="{2ECF7DF2-6088-4732-A057-5CC0129F9494}" destId="{A8F1D0AC-050B-4DD4-AB36-204F0F9A05EC}" srcOrd="4" destOrd="0" parTransId="{C7F0A6D4-4206-4746-B611-645B9006AEA7}" sibTransId="{8903738E-DA29-45A8-B526-B51F75FC23DE}"/>
    <dgm:cxn modelId="{ED56CF97-CDF5-434D-B0B2-E8D18200D470}" type="presOf" srcId="{C9352F94-E5DC-4030-805D-91D824E9D785}" destId="{CE79533F-8760-4342-928F-E3EADD9F5EF6}" srcOrd="0" destOrd="0" presId="urn:microsoft.com/office/officeart/2005/8/layout/orgChart1"/>
    <dgm:cxn modelId="{A27153AB-D17A-4927-A78D-4D9E1E23BBC7}" type="presOf" srcId="{A8F1D0AC-050B-4DD4-AB36-204F0F9A05EC}" destId="{772C7908-3419-4EDD-A31B-A0A90D54AED1}" srcOrd="1" destOrd="0" presId="urn:microsoft.com/office/officeart/2005/8/layout/orgChart1"/>
    <dgm:cxn modelId="{3A84CDC7-EE4E-4AF4-8CD4-019807B7E9D8}" srcId="{2ECF7DF2-6088-4732-A057-5CC0129F9494}" destId="{35501FF3-CDA8-4EF8-AB18-ED77BBAA1051}" srcOrd="1" destOrd="0" parTransId="{0E3A56C8-DDB4-4DE2-A81F-679EB66E6065}" sibTransId="{6143B2CF-3EA4-4F51-A319-09EF803DD57D}"/>
    <dgm:cxn modelId="{1299DBE2-2826-4EFB-89C3-858E65769B83}" type="presOf" srcId="{35501FF3-CDA8-4EF8-AB18-ED77BBAA1051}" destId="{F2D051A1-7F66-412C-ABC0-1716A7FCBE75}" srcOrd="1" destOrd="0" presId="urn:microsoft.com/office/officeart/2005/8/layout/orgChart1"/>
    <dgm:cxn modelId="{433B59EA-9345-4BC3-9F94-14838D366E6B}" type="presOf" srcId="{8D2C586E-42F8-4F65-9808-1FAD3AC6081B}" destId="{DC8CBD4C-C8FD-49BE-9C93-50B215299691}" srcOrd="1" destOrd="0" presId="urn:microsoft.com/office/officeart/2005/8/layout/orgChart1"/>
    <dgm:cxn modelId="{3F1109F7-CB63-4C80-A603-2F5A53506A37}" srcId="{2ECF7DF2-6088-4732-A057-5CC0129F9494}" destId="{8D2C586E-42F8-4F65-9808-1FAD3AC6081B}" srcOrd="3" destOrd="0" parTransId="{5A9B6C9F-779A-4020-BB66-293250EF3B1D}" sibTransId="{65B7FEAE-7359-43FF-BC2B-70437CF4DAC8}"/>
    <dgm:cxn modelId="{2B2F6913-228C-4449-B4EA-2782330E948B}" type="presParOf" srcId="{08A0F4C2-6FC0-4456-8B67-892AF506155F}" destId="{34F72F85-7028-4287-9458-7E5BCE3FE949}" srcOrd="0" destOrd="0" presId="urn:microsoft.com/office/officeart/2005/8/layout/orgChart1"/>
    <dgm:cxn modelId="{D3F8BC4F-B6E0-49CA-BF65-4890E4809FAC}" type="presParOf" srcId="{34F72F85-7028-4287-9458-7E5BCE3FE949}" destId="{18FB0E15-63F1-4D68-B4EC-AD41541436DE}" srcOrd="0" destOrd="0" presId="urn:microsoft.com/office/officeart/2005/8/layout/orgChart1"/>
    <dgm:cxn modelId="{D4DA2974-8A9C-42D4-80A4-862D244818EA}" type="presParOf" srcId="{18FB0E15-63F1-4D68-B4EC-AD41541436DE}" destId="{CE79533F-8760-4342-928F-E3EADD9F5EF6}" srcOrd="0" destOrd="0" presId="urn:microsoft.com/office/officeart/2005/8/layout/orgChart1"/>
    <dgm:cxn modelId="{ED8EAD89-A3EC-4C90-8141-C06E46895583}" type="presParOf" srcId="{18FB0E15-63F1-4D68-B4EC-AD41541436DE}" destId="{4EB8F744-E803-4B93-A14D-9C9AF3A44DF9}" srcOrd="1" destOrd="0" presId="urn:microsoft.com/office/officeart/2005/8/layout/orgChart1"/>
    <dgm:cxn modelId="{B887C464-D37B-4F99-86F9-FE5E6A43DEF9}" type="presParOf" srcId="{34F72F85-7028-4287-9458-7E5BCE3FE949}" destId="{AE58C19E-861D-4700-AF9F-E0F4005075D7}" srcOrd="1" destOrd="0" presId="urn:microsoft.com/office/officeart/2005/8/layout/orgChart1"/>
    <dgm:cxn modelId="{D9E0563D-6DA6-4987-AA30-C2B3EA2C8447}" type="presParOf" srcId="{34F72F85-7028-4287-9458-7E5BCE3FE949}" destId="{09AEEA96-BEFC-433B-976B-CF6E04ECDBD6}" srcOrd="2" destOrd="0" presId="urn:microsoft.com/office/officeart/2005/8/layout/orgChart1"/>
    <dgm:cxn modelId="{FAA3D181-CA16-41A2-8E34-06C271A992A8}" type="presParOf" srcId="{08A0F4C2-6FC0-4456-8B67-892AF506155F}" destId="{EA634D99-0A9C-4DF6-8BF9-6BF1ADCE2C97}" srcOrd="1" destOrd="0" presId="urn:microsoft.com/office/officeart/2005/8/layout/orgChart1"/>
    <dgm:cxn modelId="{FE38F1EA-8028-455F-8BC4-7EFA13F47398}" type="presParOf" srcId="{EA634D99-0A9C-4DF6-8BF9-6BF1ADCE2C97}" destId="{411C8A3B-32F2-432C-AA1A-DD5CAA8B0EDE}" srcOrd="0" destOrd="0" presId="urn:microsoft.com/office/officeart/2005/8/layout/orgChart1"/>
    <dgm:cxn modelId="{621C2422-300F-4FF2-9F67-333908CE29C2}" type="presParOf" srcId="{411C8A3B-32F2-432C-AA1A-DD5CAA8B0EDE}" destId="{142F5848-5DB2-428A-A907-462E8C5E9CC7}" srcOrd="0" destOrd="0" presId="urn:microsoft.com/office/officeart/2005/8/layout/orgChart1"/>
    <dgm:cxn modelId="{C4ACF8BF-9D1D-44BB-AD38-22C3AD898621}" type="presParOf" srcId="{411C8A3B-32F2-432C-AA1A-DD5CAA8B0EDE}" destId="{F2D051A1-7F66-412C-ABC0-1716A7FCBE75}" srcOrd="1" destOrd="0" presId="urn:microsoft.com/office/officeart/2005/8/layout/orgChart1"/>
    <dgm:cxn modelId="{0BE7BE29-AD4D-4081-A094-340E81FD1E58}" type="presParOf" srcId="{EA634D99-0A9C-4DF6-8BF9-6BF1ADCE2C97}" destId="{98AA257C-B412-4D78-AD09-D323074ACB96}" srcOrd="1" destOrd="0" presId="urn:microsoft.com/office/officeart/2005/8/layout/orgChart1"/>
    <dgm:cxn modelId="{B8DDC58D-4B74-4D27-BD9A-9A4834339025}" type="presParOf" srcId="{EA634D99-0A9C-4DF6-8BF9-6BF1ADCE2C97}" destId="{8AB8555E-D5F3-49E4-88D0-C5BDA3961704}" srcOrd="2" destOrd="0" presId="urn:microsoft.com/office/officeart/2005/8/layout/orgChart1"/>
    <dgm:cxn modelId="{3B43CE6B-7723-44B7-BF8C-C3FACB2EFF07}" type="presParOf" srcId="{08A0F4C2-6FC0-4456-8B67-892AF506155F}" destId="{CB27C1FC-F13D-4D7C-816B-449980F04F50}" srcOrd="2" destOrd="0" presId="urn:microsoft.com/office/officeart/2005/8/layout/orgChart1"/>
    <dgm:cxn modelId="{7FC52EDB-8B50-43C4-963E-457101041D51}" type="presParOf" srcId="{CB27C1FC-F13D-4D7C-816B-449980F04F50}" destId="{96916E24-B975-4115-B2B7-4450DD71419A}" srcOrd="0" destOrd="0" presId="urn:microsoft.com/office/officeart/2005/8/layout/orgChart1"/>
    <dgm:cxn modelId="{2DFF8678-2880-459F-8457-3962A9375A03}" type="presParOf" srcId="{96916E24-B975-4115-B2B7-4450DD71419A}" destId="{F7F4CE77-A586-475F-919B-03795A493418}" srcOrd="0" destOrd="0" presId="urn:microsoft.com/office/officeart/2005/8/layout/orgChart1"/>
    <dgm:cxn modelId="{78DBBF3D-4F3D-4F15-87DE-8F9BCE9A3B83}" type="presParOf" srcId="{96916E24-B975-4115-B2B7-4450DD71419A}" destId="{DB6BF4A1-095E-465E-B2EC-290F8B9AC7B0}" srcOrd="1" destOrd="0" presId="urn:microsoft.com/office/officeart/2005/8/layout/orgChart1"/>
    <dgm:cxn modelId="{72C44E68-D407-42EE-AEF8-E36D96E10E83}" type="presParOf" srcId="{CB27C1FC-F13D-4D7C-816B-449980F04F50}" destId="{FD8B236A-78DA-402E-936C-7B54DFE34127}" srcOrd="1" destOrd="0" presId="urn:microsoft.com/office/officeart/2005/8/layout/orgChart1"/>
    <dgm:cxn modelId="{4A8516D8-BCAE-4577-946B-22B129A4C706}" type="presParOf" srcId="{CB27C1FC-F13D-4D7C-816B-449980F04F50}" destId="{4DAC7DCE-2D84-4B22-A31B-807B3E6D3BA5}" srcOrd="2" destOrd="0" presId="urn:microsoft.com/office/officeart/2005/8/layout/orgChart1"/>
    <dgm:cxn modelId="{AE8E6E99-87A7-449D-99A1-06FA5AA21BBC}" type="presParOf" srcId="{08A0F4C2-6FC0-4456-8B67-892AF506155F}" destId="{8A21C408-5620-4DE1-A79C-6B438C15CB5E}" srcOrd="3" destOrd="0" presId="urn:microsoft.com/office/officeart/2005/8/layout/orgChart1"/>
    <dgm:cxn modelId="{C6688C58-3AA1-4AF4-B5DD-D831D238085E}" type="presParOf" srcId="{8A21C408-5620-4DE1-A79C-6B438C15CB5E}" destId="{9DD63DBB-FFC2-4012-A18A-A328B9AF2B22}" srcOrd="0" destOrd="0" presId="urn:microsoft.com/office/officeart/2005/8/layout/orgChart1"/>
    <dgm:cxn modelId="{03390FFD-50EC-4AE4-A2BB-99CD06F366E2}" type="presParOf" srcId="{9DD63DBB-FFC2-4012-A18A-A328B9AF2B22}" destId="{9D808A2A-FA10-4352-862E-CF566D63C669}" srcOrd="0" destOrd="0" presId="urn:microsoft.com/office/officeart/2005/8/layout/orgChart1"/>
    <dgm:cxn modelId="{0380F35C-E6BC-4C9F-BEFE-CD65BB68CB32}" type="presParOf" srcId="{9DD63DBB-FFC2-4012-A18A-A328B9AF2B22}" destId="{DC8CBD4C-C8FD-49BE-9C93-50B215299691}" srcOrd="1" destOrd="0" presId="urn:microsoft.com/office/officeart/2005/8/layout/orgChart1"/>
    <dgm:cxn modelId="{E580087B-13E8-4696-94C1-11498432D635}" type="presParOf" srcId="{8A21C408-5620-4DE1-A79C-6B438C15CB5E}" destId="{29647219-B47F-4F3D-9342-C5A3ABB83B9C}" srcOrd="1" destOrd="0" presId="urn:microsoft.com/office/officeart/2005/8/layout/orgChart1"/>
    <dgm:cxn modelId="{233DDFAB-CCB4-4D2C-8C38-1AE18F0C7C64}" type="presParOf" srcId="{8A21C408-5620-4DE1-A79C-6B438C15CB5E}" destId="{31C590A4-612C-4BC1-81C8-8C409C0454D5}" srcOrd="2" destOrd="0" presId="urn:microsoft.com/office/officeart/2005/8/layout/orgChart1"/>
    <dgm:cxn modelId="{798BA2B1-1082-4BA6-99BC-441E142BC71B}" type="presParOf" srcId="{08A0F4C2-6FC0-4456-8B67-892AF506155F}" destId="{36463877-481F-4E5D-8733-4287E72B6A4E}" srcOrd="4" destOrd="0" presId="urn:microsoft.com/office/officeart/2005/8/layout/orgChart1"/>
    <dgm:cxn modelId="{421868C6-5561-45D1-B412-DEACF1CF413A}" type="presParOf" srcId="{36463877-481F-4E5D-8733-4287E72B6A4E}" destId="{8C68B7EF-FB28-4F27-A6B5-44A52810E3E7}" srcOrd="0" destOrd="0" presId="urn:microsoft.com/office/officeart/2005/8/layout/orgChart1"/>
    <dgm:cxn modelId="{1013EA11-AC85-41A5-95D7-D8CEF7CC1F66}" type="presParOf" srcId="{8C68B7EF-FB28-4F27-A6B5-44A52810E3E7}" destId="{D5AF85D1-08DB-4539-8D13-57DA995BF373}" srcOrd="0" destOrd="0" presId="urn:microsoft.com/office/officeart/2005/8/layout/orgChart1"/>
    <dgm:cxn modelId="{96DEB97A-7BC1-4952-B073-8DC3CB6D539C}" type="presParOf" srcId="{8C68B7EF-FB28-4F27-A6B5-44A52810E3E7}" destId="{772C7908-3419-4EDD-A31B-A0A90D54AED1}" srcOrd="1" destOrd="0" presId="urn:microsoft.com/office/officeart/2005/8/layout/orgChart1"/>
    <dgm:cxn modelId="{2472125A-C93D-4164-B9B0-2B02C5F7D37A}" type="presParOf" srcId="{36463877-481F-4E5D-8733-4287E72B6A4E}" destId="{E0F36162-A7AA-4261-816D-46CC076C2D97}" srcOrd="1" destOrd="0" presId="urn:microsoft.com/office/officeart/2005/8/layout/orgChart1"/>
    <dgm:cxn modelId="{D5C2AC65-C2FE-4DA7-B418-F14A75099487}" type="presParOf" srcId="{36463877-481F-4E5D-8733-4287E72B6A4E}" destId="{4A13990A-5976-4B41-B0AC-9E24A78F4371}"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01D5E-25BA-4925-A528-393EFA658C3F}">
      <dsp:nvSpPr>
        <dsp:cNvPr id="0" name=""/>
        <dsp:cNvSpPr/>
      </dsp:nvSpPr>
      <dsp:spPr>
        <a:xfrm>
          <a:off x="4063423" y="1384385"/>
          <a:ext cx="3182498" cy="368222"/>
        </a:xfrm>
        <a:custGeom>
          <a:avLst/>
          <a:gdLst/>
          <a:ahLst/>
          <a:cxnLst/>
          <a:rect l="0" t="0" r="0" b="0"/>
          <a:pathLst>
            <a:path>
              <a:moveTo>
                <a:pt x="0" y="0"/>
              </a:moveTo>
              <a:lnTo>
                <a:pt x="0" y="184111"/>
              </a:lnTo>
              <a:lnTo>
                <a:pt x="3182498" y="184111"/>
              </a:lnTo>
              <a:lnTo>
                <a:pt x="3182498" y="36822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5E65C4-A88B-4402-AABA-B1EDFBB02A61}">
      <dsp:nvSpPr>
        <dsp:cNvPr id="0" name=""/>
        <dsp:cNvSpPr/>
      </dsp:nvSpPr>
      <dsp:spPr>
        <a:xfrm>
          <a:off x="4063423" y="1384385"/>
          <a:ext cx="1060832" cy="368222"/>
        </a:xfrm>
        <a:custGeom>
          <a:avLst/>
          <a:gdLst/>
          <a:ahLst/>
          <a:cxnLst/>
          <a:rect l="0" t="0" r="0" b="0"/>
          <a:pathLst>
            <a:path>
              <a:moveTo>
                <a:pt x="0" y="0"/>
              </a:moveTo>
              <a:lnTo>
                <a:pt x="0" y="184111"/>
              </a:lnTo>
              <a:lnTo>
                <a:pt x="1060832" y="184111"/>
              </a:lnTo>
              <a:lnTo>
                <a:pt x="1060832" y="36822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F60222-5D5D-4525-AA23-481CC00D262A}">
      <dsp:nvSpPr>
        <dsp:cNvPr id="0" name=""/>
        <dsp:cNvSpPr/>
      </dsp:nvSpPr>
      <dsp:spPr>
        <a:xfrm>
          <a:off x="3002590" y="1384385"/>
          <a:ext cx="1060832" cy="368222"/>
        </a:xfrm>
        <a:custGeom>
          <a:avLst/>
          <a:gdLst/>
          <a:ahLst/>
          <a:cxnLst/>
          <a:rect l="0" t="0" r="0" b="0"/>
          <a:pathLst>
            <a:path>
              <a:moveTo>
                <a:pt x="1060832" y="0"/>
              </a:moveTo>
              <a:lnTo>
                <a:pt x="1060832" y="184111"/>
              </a:lnTo>
              <a:lnTo>
                <a:pt x="0" y="184111"/>
              </a:lnTo>
              <a:lnTo>
                <a:pt x="0" y="36822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765EEF-B0A4-46FA-8540-490C4D6743E4}">
      <dsp:nvSpPr>
        <dsp:cNvPr id="0" name=""/>
        <dsp:cNvSpPr/>
      </dsp:nvSpPr>
      <dsp:spPr>
        <a:xfrm>
          <a:off x="880925" y="1384385"/>
          <a:ext cx="3182498" cy="368222"/>
        </a:xfrm>
        <a:custGeom>
          <a:avLst/>
          <a:gdLst/>
          <a:ahLst/>
          <a:cxnLst/>
          <a:rect l="0" t="0" r="0" b="0"/>
          <a:pathLst>
            <a:path>
              <a:moveTo>
                <a:pt x="3182498" y="0"/>
              </a:moveTo>
              <a:lnTo>
                <a:pt x="3182498" y="184111"/>
              </a:lnTo>
              <a:lnTo>
                <a:pt x="0" y="184111"/>
              </a:lnTo>
              <a:lnTo>
                <a:pt x="0" y="36822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668E15-2D27-428F-9A37-613BAC8BADBB}">
      <dsp:nvSpPr>
        <dsp:cNvPr id="0" name=""/>
        <dsp:cNvSpPr/>
      </dsp:nvSpPr>
      <dsp:spPr>
        <a:xfrm>
          <a:off x="2755741" y="507663"/>
          <a:ext cx="2615364" cy="87672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CA" sz="2400" kern="1200" dirty="0"/>
            <a:t>Storage account</a:t>
          </a:r>
        </a:p>
      </dsp:txBody>
      <dsp:txXfrm>
        <a:off x="2755741" y="507663"/>
        <a:ext cx="2615364" cy="876721"/>
      </dsp:txXfrm>
    </dsp:sp>
    <dsp:sp modelId="{230B081A-2995-4AC1-AE1C-11E9FF7143CD}">
      <dsp:nvSpPr>
        <dsp:cNvPr id="0" name=""/>
        <dsp:cNvSpPr/>
      </dsp:nvSpPr>
      <dsp:spPr>
        <a:xfrm>
          <a:off x="4203" y="1752607"/>
          <a:ext cx="1753442" cy="87672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CA" sz="2400" kern="1200" dirty="0"/>
            <a:t>Blob</a:t>
          </a:r>
        </a:p>
      </dsp:txBody>
      <dsp:txXfrm>
        <a:off x="4203" y="1752607"/>
        <a:ext cx="1753442" cy="876721"/>
      </dsp:txXfrm>
    </dsp:sp>
    <dsp:sp modelId="{A9DF2459-ADEA-4562-BD4F-E36D2FF39477}">
      <dsp:nvSpPr>
        <dsp:cNvPr id="0" name=""/>
        <dsp:cNvSpPr/>
      </dsp:nvSpPr>
      <dsp:spPr>
        <a:xfrm>
          <a:off x="2125869" y="1752607"/>
          <a:ext cx="1753442" cy="87672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CA" sz="2400" kern="1200"/>
            <a:t>Queue</a:t>
          </a:r>
          <a:endParaRPr lang="en-CA" sz="2400" kern="1200" dirty="0"/>
        </a:p>
      </dsp:txBody>
      <dsp:txXfrm>
        <a:off x="2125869" y="1752607"/>
        <a:ext cx="1753442" cy="876721"/>
      </dsp:txXfrm>
    </dsp:sp>
    <dsp:sp modelId="{B113032B-7BA3-4AEE-9B34-4BEB29E25D11}">
      <dsp:nvSpPr>
        <dsp:cNvPr id="0" name=""/>
        <dsp:cNvSpPr/>
      </dsp:nvSpPr>
      <dsp:spPr>
        <a:xfrm>
          <a:off x="4247534" y="1752607"/>
          <a:ext cx="1753442" cy="87672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CA" sz="2400" kern="1200" dirty="0"/>
            <a:t>Table</a:t>
          </a:r>
        </a:p>
      </dsp:txBody>
      <dsp:txXfrm>
        <a:off x="4247534" y="1752607"/>
        <a:ext cx="1753442" cy="876721"/>
      </dsp:txXfrm>
    </dsp:sp>
    <dsp:sp modelId="{941850B6-F93A-4757-B338-471FAD71871A}">
      <dsp:nvSpPr>
        <dsp:cNvPr id="0" name=""/>
        <dsp:cNvSpPr/>
      </dsp:nvSpPr>
      <dsp:spPr>
        <a:xfrm>
          <a:off x="6369200" y="1752607"/>
          <a:ext cx="1753442" cy="87672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CA" sz="2400" kern="1200" dirty="0"/>
            <a:t>File</a:t>
          </a:r>
        </a:p>
      </dsp:txBody>
      <dsp:txXfrm>
        <a:off x="6369200" y="1752607"/>
        <a:ext cx="1753442" cy="8767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9533F-8760-4342-928F-E3EADD9F5EF6}">
      <dsp:nvSpPr>
        <dsp:cNvPr id="0" name=""/>
        <dsp:cNvSpPr/>
      </dsp:nvSpPr>
      <dsp:spPr>
        <a:xfrm>
          <a:off x="694" y="111068"/>
          <a:ext cx="1391345" cy="69567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Virtual Machine VHDs</a:t>
          </a:r>
        </a:p>
      </dsp:txBody>
      <dsp:txXfrm>
        <a:off x="694" y="111068"/>
        <a:ext cx="1391345" cy="695672"/>
      </dsp:txXfrm>
    </dsp:sp>
    <dsp:sp modelId="{142F5848-5DB2-428A-A907-462E8C5E9CC7}">
      <dsp:nvSpPr>
        <dsp:cNvPr id="0" name=""/>
        <dsp:cNvSpPr/>
      </dsp:nvSpPr>
      <dsp:spPr>
        <a:xfrm>
          <a:off x="1684222" y="111068"/>
          <a:ext cx="1391345" cy="69567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Azure Site Recovery</a:t>
          </a:r>
        </a:p>
      </dsp:txBody>
      <dsp:txXfrm>
        <a:off x="1684222" y="111068"/>
        <a:ext cx="1391345" cy="695672"/>
      </dsp:txXfrm>
    </dsp:sp>
    <dsp:sp modelId="{F7F4CE77-A586-475F-919B-03795A493418}">
      <dsp:nvSpPr>
        <dsp:cNvPr id="0" name=""/>
        <dsp:cNvSpPr/>
      </dsp:nvSpPr>
      <dsp:spPr>
        <a:xfrm>
          <a:off x="3367750" y="111068"/>
          <a:ext cx="1391345" cy="69567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Backup</a:t>
          </a:r>
        </a:p>
      </dsp:txBody>
      <dsp:txXfrm>
        <a:off x="3367750" y="111068"/>
        <a:ext cx="1391345" cy="695672"/>
      </dsp:txXfrm>
    </dsp:sp>
    <dsp:sp modelId="{9D808A2A-FA10-4352-862E-CF566D63C669}">
      <dsp:nvSpPr>
        <dsp:cNvPr id="0" name=""/>
        <dsp:cNvSpPr/>
      </dsp:nvSpPr>
      <dsp:spPr>
        <a:xfrm>
          <a:off x="5051278" y="111068"/>
          <a:ext cx="1391345" cy="69567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err="1"/>
            <a:t>StorSimple</a:t>
          </a:r>
          <a:endParaRPr lang="en-CA" sz="1600" kern="1200" dirty="0"/>
        </a:p>
      </dsp:txBody>
      <dsp:txXfrm>
        <a:off x="5051278" y="111068"/>
        <a:ext cx="1391345" cy="695672"/>
      </dsp:txXfrm>
    </dsp:sp>
    <dsp:sp modelId="{D5AF85D1-08DB-4539-8D13-57DA995BF373}">
      <dsp:nvSpPr>
        <dsp:cNvPr id="0" name=""/>
        <dsp:cNvSpPr/>
      </dsp:nvSpPr>
      <dsp:spPr>
        <a:xfrm>
          <a:off x="6734806" y="111068"/>
          <a:ext cx="1391345" cy="69567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a:t>
          </a:r>
        </a:p>
      </dsp:txBody>
      <dsp:txXfrm>
        <a:off x="6734806" y="111068"/>
        <a:ext cx="1391345" cy="69567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A6C44C-695A-43C8-912A-A0B732D322A8}" type="datetimeFigureOut">
              <a:rPr lang="en-US" smtClean="0"/>
              <a:t>4/20/2017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3A852-D8C4-4D5E-A2D9-01969CDD3645}" type="slidenum">
              <a:rPr lang="en-US" smtClean="0"/>
              <a:t>‹#›</a:t>
            </a:fld>
            <a:endParaRPr lang="en-US"/>
          </a:p>
        </p:txBody>
      </p:sp>
    </p:spTree>
    <p:extLst>
      <p:ext uri="{BB962C8B-B14F-4D97-AF65-F5344CB8AC3E}">
        <p14:creationId xmlns:p14="http://schemas.microsoft.com/office/powerpoint/2010/main" val="4186476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Talk</a:t>
            </a:r>
            <a:r>
              <a:rPr lang="en-US" sz="1200" baseline="0" dirty="0"/>
              <a:t> a bit about your love affair with the cloud starting in your corporate IT role. Needing to have boxes and how much fun it is to meet in the intersection of great developer experience and rock solid reliability</a:t>
            </a:r>
            <a:endParaRPr lang="en-US" sz="12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369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Non-blocking:</a:t>
            </a:r>
            <a:r>
              <a:rPr lang="en-US" baseline="0" dirty="0"/>
              <a:t> have enough switch capacity such that we leverage full interconnect</a:t>
            </a:r>
            <a:endParaRPr lang="en-US" dirty="0"/>
          </a:p>
        </p:txBody>
      </p:sp>
      <p:sp>
        <p:nvSpPr>
          <p:cNvPr id="4" name="Slide Number Placeholder 3"/>
          <p:cNvSpPr>
            <a:spLocks noGrp="1"/>
          </p:cNvSpPr>
          <p:nvPr>
            <p:ph type="sldNum" sz="quarter" idx="10"/>
          </p:nvPr>
        </p:nvSpPr>
        <p:spPr/>
        <p:txBody>
          <a:bodyPr/>
          <a:lstStyle/>
          <a:p>
            <a:fld id="{F10E98A4-C09D-49BF-8A57-76EAFC6D5DFD}" type="slidenum">
              <a:rPr lang="en-US" smtClean="0"/>
              <a:t>12</a:t>
            </a:fld>
            <a:endParaRPr lang="en-US"/>
          </a:p>
        </p:txBody>
      </p:sp>
    </p:spTree>
    <p:extLst>
      <p:ext uri="{BB962C8B-B14F-4D97-AF65-F5344CB8AC3E}">
        <p14:creationId xmlns:p14="http://schemas.microsoft.com/office/powerpoint/2010/main" val="3480400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 7:49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0438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a:t>
            </a:r>
            <a:r>
              <a:rPr lang="en-US" baseline="0" dirty="0"/>
              <a:t> Batch, y</a:t>
            </a:r>
            <a:r>
              <a:rPr lang="en-US" dirty="0"/>
              <a:t>ou can forget about the infrastructure and the scheduling</a:t>
            </a:r>
            <a:r>
              <a:rPr lang="en-US" baseline="0" dirty="0"/>
              <a:t> (you can “leave the plumbing to us”) and</a:t>
            </a:r>
            <a:r>
              <a:rPr lang="en-US" dirty="0"/>
              <a:t> focus on your app or service instead. There are two models:</a:t>
            </a:r>
          </a:p>
          <a:p>
            <a:pPr marL="174708" indent="-174708">
              <a:buFontTx/>
              <a:buChar char="-"/>
            </a:pPr>
            <a:r>
              <a:rPr lang="en-US" baseline="0" dirty="0"/>
              <a:t>When you just leverage the foundational capabilities for VM provisioning and job/task scheduling. In this model, you enable the app and write the code to run it, to manage users, handle quotas, etc.</a:t>
            </a:r>
          </a:p>
          <a:p>
            <a:pPr marL="221390" lvl="1" indent="0">
              <a:buNone/>
            </a:pPr>
            <a:r>
              <a:rPr lang="en-US" baseline="0" dirty="0">
                <a:sym typeface="Wingdings" panose="05000000000000000000" pitchFamily="2" charset="2"/>
              </a:rPr>
              <a:t>This model is attractive to ISVs and SIs, especially if they already have their own SaaS portal. Could be attractive as well to organizations that have SaaS enable through their own platform already</a:t>
            </a:r>
            <a:endParaRPr lang="en-US" baseline="0" dirty="0"/>
          </a:p>
          <a:p>
            <a:pPr marL="174708" indent="-174708">
              <a:buFontTx/>
              <a:buChar char="-"/>
            </a:pPr>
            <a:r>
              <a:rPr lang="en-US" baseline="0" dirty="0"/>
              <a:t>If you want leverage the additional capabilities of Azure Batch around app, you can focus on your workload while Batch helps you with app lifecycle (add, update and retire apps), job dependencies and flow, moving data for jobs and tasks to use, adding and removing users and groups, assigning user roles, setting quotas and limits for users and groups, and plugging in directly into client apps</a:t>
            </a:r>
          </a:p>
          <a:p>
            <a:pPr marL="221390" lvl="1" indent="0">
              <a:buNone/>
            </a:pPr>
            <a:r>
              <a:rPr lang="en-US" baseline="0" dirty="0">
                <a:sym typeface="Wingdings" panose="05000000000000000000" pitchFamily="2" charset="2"/>
              </a:rPr>
              <a:t>This model is most attractive to organizations (small or large) that want to enable one or more apps as service quickly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4/20/2017 7:49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97318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8A9F44F-9FA8-489D-B14D-5E7BFE8FB38A}" type="datetime8">
              <a:rPr lang="en-US" smtClean="0">
                <a:solidFill>
                  <a:prstClr val="black"/>
                </a:solidFill>
              </a:rPr>
              <a:pPr/>
              <a:t>4/20/2017 7:49 AM</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3"/>
          </p:nvPr>
        </p:nvSpPr>
        <p:spPr/>
        <p:txBody>
          <a:bodyPr/>
          <a:lstStyle/>
          <a:p>
            <a:endParaRPr lang="en-US" dirty="0">
              <a:solidFill>
                <a:prstClr val="black"/>
              </a:solidFill>
            </a:endParaRPr>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822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3A852-D8C4-4D5E-A2D9-01969CDD3645}" type="slidenum">
              <a:rPr lang="en-US" smtClean="0"/>
              <a:t>17</a:t>
            </a:fld>
            <a:endParaRPr lang="en-US"/>
          </a:p>
        </p:txBody>
      </p:sp>
    </p:spTree>
    <p:extLst>
      <p:ext uri="{BB962C8B-B14F-4D97-AF65-F5344CB8AC3E}">
        <p14:creationId xmlns:p14="http://schemas.microsoft.com/office/powerpoint/2010/main" val="244554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&gt;50TPS/TB = Hot</a:t>
            </a:r>
          </a:p>
          <a:p>
            <a:r>
              <a:rPr lang="en-US" sz="1200" kern="1200" dirty="0">
                <a:solidFill>
                  <a:schemeClr val="tx1"/>
                </a:solidFill>
                <a:effectLst/>
                <a:latin typeface="+mn-lt"/>
                <a:ea typeface="+mn-ea"/>
                <a:cs typeface="+mn-cs"/>
              </a:rPr>
              <a:t>&gt;3TPS/TB = Warm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where cool is &lt;5 seconds, and cold is &lt;24 hours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Competitive offering, most comprehensive</a:t>
            </a:r>
            <a:r>
              <a:rPr lang="en-US" sz="1200" kern="1200" baseline="0" dirty="0">
                <a:solidFill>
                  <a:schemeClr val="tx1"/>
                </a:solidFill>
                <a:effectLst/>
                <a:latin typeface="+mn-lt"/>
                <a:ea typeface="+mn-ea"/>
                <a:cs typeface="+mn-cs"/>
              </a:rPr>
              <a:t> set of offerings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33643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17AD1C-003C-4A34-B7D1-A23411517614}" type="datetime1">
              <a:rPr lang="en-US" smtClean="0">
                <a:solidFill>
                  <a:prstClr val="black"/>
                </a:solidFill>
              </a:rPr>
              <a:pPr/>
              <a:t>4/20/2017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067515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3A852-D8C4-4D5E-A2D9-01969CDD3645}" type="slidenum">
              <a:rPr lang="en-US" smtClean="0"/>
              <a:t>21</a:t>
            </a:fld>
            <a:endParaRPr lang="en-US"/>
          </a:p>
        </p:txBody>
      </p:sp>
    </p:spTree>
    <p:extLst>
      <p:ext uri="{BB962C8B-B14F-4D97-AF65-F5344CB8AC3E}">
        <p14:creationId xmlns:p14="http://schemas.microsoft.com/office/powerpoint/2010/main" val="687628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398792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3A852-D8C4-4D5E-A2D9-01969CDD3645}" type="slidenum">
              <a:rPr lang="en-US" smtClean="0"/>
              <a:t>24</a:t>
            </a:fld>
            <a:endParaRPr lang="en-US"/>
          </a:p>
        </p:txBody>
      </p:sp>
    </p:spTree>
    <p:extLst>
      <p:ext uri="{BB962C8B-B14F-4D97-AF65-F5344CB8AC3E}">
        <p14:creationId xmlns:p14="http://schemas.microsoft.com/office/powerpoint/2010/main" val="179694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’s momentum is outstanding and accelerating </a:t>
            </a:r>
          </a:p>
          <a:p>
            <a:endParaRPr lang="en-US" baseline="0" dirty="0"/>
          </a:p>
          <a:p>
            <a:r>
              <a:rPr lang="en-US" baseline="0" dirty="0"/>
              <a:t>Over 85% of the fortune 500 are using the Microsoft Cloud in some way or another </a:t>
            </a:r>
          </a:p>
          <a:p>
            <a:endParaRPr lang="en-US" baseline="0" dirty="0"/>
          </a:p>
          <a:p>
            <a:r>
              <a:rPr lang="en-US" baseline="0" dirty="0"/>
              <a:t>With Azure alone, over 120,000 new subscriptions are created every month </a:t>
            </a:r>
          </a:p>
          <a:p>
            <a:endParaRPr lang="en-US" baseline="0" dirty="0"/>
          </a:p>
          <a:p>
            <a:r>
              <a:rPr lang="en-US" baseline="0" dirty="0"/>
              <a:t>We’re growing on all fronts – over 100 TRILLION objects are in Azure storage, open source workloads are growing with 1 in 3 VMs running Linux. </a:t>
            </a:r>
          </a:p>
          <a:p>
            <a:endParaRPr lang="en-US" baseline="0" dirty="0"/>
          </a:p>
          <a:p>
            <a:r>
              <a:rPr lang="en-US" baseline="0" dirty="0"/>
              <a:t>Azure has ExpressRoute partners on every continent except Antarctica – enabling enterprise connectivity across the globe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2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3A852-D8C4-4D5E-A2D9-01969CDD3645}" type="slidenum">
              <a:rPr lang="en-US" smtClean="0"/>
              <a:t>25</a:t>
            </a:fld>
            <a:endParaRPr lang="en-US"/>
          </a:p>
        </p:txBody>
      </p:sp>
    </p:spTree>
    <p:extLst>
      <p:ext uri="{BB962C8B-B14F-4D97-AF65-F5344CB8AC3E}">
        <p14:creationId xmlns:p14="http://schemas.microsoft.com/office/powerpoint/2010/main" val="3317360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3A852-D8C4-4D5E-A2D9-01969CDD3645}" type="slidenum">
              <a:rPr lang="en-US" smtClean="0"/>
              <a:t>27</a:t>
            </a:fld>
            <a:endParaRPr lang="en-US"/>
          </a:p>
        </p:txBody>
      </p:sp>
    </p:spTree>
    <p:extLst>
      <p:ext uri="{BB962C8B-B14F-4D97-AF65-F5344CB8AC3E}">
        <p14:creationId xmlns:p14="http://schemas.microsoft.com/office/powerpoint/2010/main" val="27297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a </a:t>
            </a:r>
            <a:r>
              <a:rPr lang="en-US" baseline="0" dirty="0"/>
              <a:t>broad set of compute family that customers can take advantage from dev test to large database workloads</a:t>
            </a:r>
          </a:p>
          <a:p>
            <a:endParaRPr lang="en-US" baseline="0" dirty="0"/>
          </a:p>
        </p:txBody>
      </p:sp>
      <p:sp>
        <p:nvSpPr>
          <p:cNvPr id="4" name="Slide Number Placeholder 3"/>
          <p:cNvSpPr>
            <a:spLocks noGrp="1"/>
          </p:cNvSpPr>
          <p:nvPr>
            <p:ph type="sldNum" sz="quarter" idx="10"/>
          </p:nvPr>
        </p:nvSpPr>
        <p:spPr/>
        <p:txBody>
          <a:bodyPr/>
          <a:lstStyle/>
          <a:p>
            <a:fld id="{8F657078-6DF4-4B15-AEE7-8504F49DC1D1}" type="slidenum">
              <a:rPr lang="en-US" smtClean="0"/>
              <a:t>3</a:t>
            </a:fld>
            <a:endParaRPr lang="en-US"/>
          </a:p>
        </p:txBody>
      </p:sp>
    </p:spTree>
    <p:extLst>
      <p:ext uri="{BB962C8B-B14F-4D97-AF65-F5344CB8AC3E}">
        <p14:creationId xmlns:p14="http://schemas.microsoft.com/office/powerpoint/2010/main" val="296994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There are several new instance sizes that</a:t>
            </a:r>
            <a:r>
              <a:rPr lang="en-US" baseline="0" dirty="0"/>
              <a:t> will be introduced over the next 6 months. </a:t>
            </a:r>
          </a:p>
          <a:p>
            <a:r>
              <a:rPr lang="en-US" baseline="0" dirty="0"/>
              <a:t>Each of these instance sizes are designed for increased performance and flexibility with capabilities tailored to specific workloads </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4</a:t>
            </a:fld>
            <a:endParaRPr lang="en-US"/>
          </a:p>
        </p:txBody>
      </p:sp>
    </p:spTree>
    <p:extLst>
      <p:ext uri="{BB962C8B-B14F-4D97-AF65-F5344CB8AC3E}">
        <p14:creationId xmlns:p14="http://schemas.microsoft.com/office/powerpoint/2010/main" val="79564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43002">
              <a:spcAft>
                <a:spcPts val="344"/>
              </a:spcAft>
              <a:defRPr/>
            </a:pPr>
            <a:endParaRPr lang="en-US" dirty="0"/>
          </a:p>
        </p:txBody>
      </p:sp>
      <p:sp>
        <p:nvSpPr>
          <p:cNvPr id="4" name="Footer Placeholder 3"/>
          <p:cNvSpPr>
            <a:spLocks noGrp="1"/>
          </p:cNvSpPr>
          <p:nvPr>
            <p:ph type="ftr" sz="quarter" idx="10"/>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4/20/2017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251297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simply scale sets are a Compute resource which let you manage VMs as a set</a:t>
            </a:r>
            <a:r>
              <a:rPr lang="en-US" baseline="0" dirty="0"/>
              <a:t> – a </a:t>
            </a:r>
            <a:r>
              <a:rPr lang="en-US" b="1" baseline="0" dirty="0"/>
              <a:t>deployment orchestrator</a:t>
            </a:r>
            <a:r>
              <a:rPr lang="en-US" baseline="0" dirty="0"/>
              <a:t>.</a:t>
            </a:r>
            <a:endParaRPr lang="en-US" dirty="0"/>
          </a:p>
          <a:p>
            <a:r>
              <a:rPr lang="en-US" dirty="0"/>
              <a:t>- </a:t>
            </a:r>
            <a:r>
              <a:rPr lang="en-US" b="1" dirty="0"/>
              <a:t>Provide features required by modern cloud apps.</a:t>
            </a:r>
          </a:p>
          <a:p>
            <a:r>
              <a:rPr lang="en-US" dirty="0"/>
              <a:t>- </a:t>
            </a:r>
            <a:r>
              <a:rPr lang="en-US" b="1" dirty="0"/>
              <a:t>Infrastructure for PaaS </a:t>
            </a:r>
            <a:r>
              <a:rPr lang="en-US" dirty="0"/>
              <a:t>- Make it easier to create your own platform services.</a:t>
            </a:r>
          </a:p>
          <a:p>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4/20/2017 7:49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03515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3A852-D8C4-4D5E-A2D9-01969CDD3645}" type="slidenum">
              <a:rPr lang="en-US" smtClean="0"/>
              <a:t>9</a:t>
            </a:fld>
            <a:endParaRPr lang="en-US"/>
          </a:p>
        </p:txBody>
      </p:sp>
    </p:spTree>
    <p:extLst>
      <p:ext uri="{BB962C8B-B14F-4D97-AF65-F5344CB8AC3E}">
        <p14:creationId xmlns:p14="http://schemas.microsoft.com/office/powerpoint/2010/main" val="881616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r>
              <a:rPr lang="en-US" dirty="0"/>
              <a:t>Provide a framework for container tooling and ARM</a:t>
            </a:r>
            <a:r>
              <a:rPr lang="en-US" baseline="0" dirty="0"/>
              <a:t> templates to work together.</a:t>
            </a:r>
            <a:endParaRPr lang="en-US" dirty="0"/>
          </a:p>
          <a:p>
            <a:pPr marL="171450" indent="-171450">
              <a:buFont typeface="Arial" panose="020B0604020202020204" pitchFamily="34" charset="0"/>
              <a:buChar char="•"/>
            </a:pPr>
            <a:r>
              <a:rPr lang="en-US" dirty="0"/>
              <a:t>Pluggable at every layer. We run</a:t>
            </a:r>
            <a:r>
              <a:rPr lang="en-US" baseline="0" dirty="0"/>
              <a:t> Swarm and </a:t>
            </a:r>
            <a:r>
              <a:rPr lang="en-US" baseline="0" dirty="0" err="1"/>
              <a:t>Mesos</a:t>
            </a:r>
            <a:r>
              <a:rPr lang="en-US" baseline="0" dirty="0"/>
              <a:t>. Others could run other platforms.</a:t>
            </a:r>
          </a:p>
          <a:p>
            <a:pPr marL="171450" indent="-171450">
              <a:buFont typeface="Arial" panose="020B0604020202020204" pitchFamily="34" charset="0"/>
              <a:buChar char="•"/>
            </a:pPr>
            <a:r>
              <a:rPr lang="en-US" baseline="0" dirty="0"/>
              <a:t>Ties into the existing open source tooling and standards, so you can use tools that are already available.</a:t>
            </a:r>
          </a:p>
          <a:p>
            <a:pPr marL="171450" indent="-171450">
              <a:buFont typeface="Arial" panose="020B0604020202020204" pitchFamily="34" charset="0"/>
              <a:buChar char="•"/>
            </a:pPr>
            <a:r>
              <a:rPr lang="en-US" baseline="0" dirty="0"/>
              <a:t>Monitoring is also pluggable. Initially only OMS and App Insights.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805A5C-A1C8-4F96-867F-EDC5D95A2DF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1567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4/20/2017 7:49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1573774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9.xml"/><Relationship Id="rId4" Type="http://schemas.openxmlformats.org/officeDocument/2006/relationships/image" Target="../media/image31.png"/></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 Id="rId4" Type="http://schemas.openxmlformats.org/officeDocument/2006/relationships/image" Target="../media/image35.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Master" Target="../slideMasters/slideMaster10.xml"/><Relationship Id="rId4" Type="http://schemas.openxmlformats.org/officeDocument/2006/relationships/image" Target="../media/image35.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 Id="rId4" Type="http://schemas.openxmlformats.org/officeDocument/2006/relationships/image" Target="../media/image35.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jpeg"/><Relationship Id="rId1" Type="http://schemas.openxmlformats.org/officeDocument/2006/relationships/slideMaster" Target="../slideMasters/slideMaster10.xml"/><Relationship Id="rId4" Type="http://schemas.openxmlformats.org/officeDocument/2006/relationships/image" Target="../media/image35.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eg"/><Relationship Id="rId1" Type="http://schemas.openxmlformats.org/officeDocument/2006/relationships/slideMaster" Target="../slideMasters/slideMaster10.xml"/><Relationship Id="rId4" Type="http://schemas.openxmlformats.org/officeDocument/2006/relationships/image" Target="../media/image3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jpeg"/><Relationship Id="rId1" Type="http://schemas.openxmlformats.org/officeDocument/2006/relationships/slideMaster" Target="../slideMasters/slideMaster10.xml"/><Relationship Id="rId4" Type="http://schemas.openxmlformats.org/officeDocument/2006/relationships/image" Target="../media/image35.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jpg"/><Relationship Id="rId1" Type="http://schemas.openxmlformats.org/officeDocument/2006/relationships/slideMaster" Target="../slideMasters/slideMaster10.xml"/><Relationship Id="rId4" Type="http://schemas.openxmlformats.org/officeDocument/2006/relationships/image" Target="../media/image35.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jpg"/><Relationship Id="rId1" Type="http://schemas.openxmlformats.org/officeDocument/2006/relationships/slideMaster" Target="../slideMasters/slideMaster10.xml"/><Relationship Id="rId4" Type="http://schemas.openxmlformats.org/officeDocument/2006/relationships/image" Target="../media/image3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jpeg"/><Relationship Id="rId1" Type="http://schemas.openxmlformats.org/officeDocument/2006/relationships/slideMaster" Target="../slideMasters/slideMaster10.xml"/><Relationship Id="rId4" Type="http://schemas.openxmlformats.org/officeDocument/2006/relationships/image" Target="../media/image3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jpeg"/><Relationship Id="rId1" Type="http://schemas.openxmlformats.org/officeDocument/2006/relationships/slideMaster" Target="../slideMasters/slideMaster12.xml"/><Relationship Id="rId4" Type="http://schemas.openxmlformats.org/officeDocument/2006/relationships/image" Target="../media/image4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3.xml"/><Relationship Id="rId4" Type="http://schemas.openxmlformats.org/officeDocument/2006/relationships/image" Target="../media/image6.emf"/></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customXml" Target="../../customXml/item9.xml"/><Relationship Id="rId7" Type="http://schemas.openxmlformats.org/officeDocument/2006/relationships/image" Target="../media/image12.png"/><Relationship Id="rId2" Type="http://schemas.openxmlformats.org/officeDocument/2006/relationships/customXml" Target="../../customXml/item19.xml"/><Relationship Id="rId1" Type="http://schemas.openxmlformats.org/officeDocument/2006/relationships/customXml" Target="../../customXml/item25.xml"/><Relationship Id="rId6" Type="http://schemas.openxmlformats.org/officeDocument/2006/relationships/slideMaster" Target="../slideMasters/slideMaster4.xml"/><Relationship Id="rId5" Type="http://schemas.openxmlformats.org/officeDocument/2006/relationships/customXml" Target="../../customXml/item4.xml"/><Relationship Id="rId4" Type="http://schemas.openxmlformats.org/officeDocument/2006/relationships/customXml" Target="../../customXml/item2.xml"/></Relationships>
</file>

<file path=ppt/slideLayouts/_rels/slideLayout48.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12.png"/><Relationship Id="rId2" Type="http://schemas.openxmlformats.org/officeDocument/2006/relationships/customXml" Target="../../customXml/item6.xml"/><Relationship Id="rId1" Type="http://schemas.openxmlformats.org/officeDocument/2006/relationships/customXml" Target="../../customXml/item3.xml"/><Relationship Id="rId6" Type="http://schemas.openxmlformats.org/officeDocument/2006/relationships/slideMaster" Target="../slideMasters/slideMaster4.xml"/><Relationship Id="rId5" Type="http://schemas.openxmlformats.org/officeDocument/2006/relationships/customXml" Target="../../customXml/item21.xml"/><Relationship Id="rId4" Type="http://schemas.openxmlformats.org/officeDocument/2006/relationships/customXml" Target="../../customXml/item17.xml"/></Relationships>
</file>

<file path=ppt/slideLayouts/_rels/slideLayout49.xml.rels><?xml version="1.0" encoding="UTF-8" standalone="yes"?>
<Relationships xmlns="http://schemas.openxmlformats.org/package/2006/relationships"><Relationship Id="rId3" Type="http://schemas.openxmlformats.org/officeDocument/2006/relationships/customXml" Target="../../customXml/item24.xml"/><Relationship Id="rId7" Type="http://schemas.openxmlformats.org/officeDocument/2006/relationships/image" Target="../media/image12.png"/><Relationship Id="rId2" Type="http://schemas.openxmlformats.org/officeDocument/2006/relationships/customXml" Target="../../customXml/item32.xml"/><Relationship Id="rId1" Type="http://schemas.openxmlformats.org/officeDocument/2006/relationships/customXml" Target="../../customXml/item14.xml"/><Relationship Id="rId6" Type="http://schemas.openxmlformats.org/officeDocument/2006/relationships/slideMaster" Target="../slideMasters/slideMaster4.xml"/><Relationship Id="rId5" Type="http://schemas.openxmlformats.org/officeDocument/2006/relationships/customXml" Target="../../customXml/item5.xml"/><Relationship Id="rId4" Type="http://schemas.openxmlformats.org/officeDocument/2006/relationships/customXml" Target="../../customXml/item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customXml" Target="../../customXml/item10.xml"/><Relationship Id="rId7" Type="http://schemas.openxmlformats.org/officeDocument/2006/relationships/image" Target="../media/image12.png"/><Relationship Id="rId2" Type="http://schemas.openxmlformats.org/officeDocument/2006/relationships/customXml" Target="../../customXml/item31.xml"/><Relationship Id="rId1" Type="http://schemas.openxmlformats.org/officeDocument/2006/relationships/customXml" Target="../../customXml/item1.xml"/><Relationship Id="rId6" Type="http://schemas.openxmlformats.org/officeDocument/2006/relationships/slideMaster" Target="../slideMasters/slideMaster4.xml"/><Relationship Id="rId5" Type="http://schemas.openxmlformats.org/officeDocument/2006/relationships/customXml" Target="../../customXml/item26.xml"/><Relationship Id="rId4" Type="http://schemas.openxmlformats.org/officeDocument/2006/relationships/customXml" Target="../../customXml/item7.xml"/></Relationships>
</file>

<file path=ppt/slideLayouts/_rels/slideLayout51.xml.rels><?xml version="1.0" encoding="UTF-8" standalone="yes"?>
<Relationships xmlns="http://schemas.openxmlformats.org/package/2006/relationships"><Relationship Id="rId3" Type="http://schemas.openxmlformats.org/officeDocument/2006/relationships/customXml" Target="../../customXml/item8.xml"/><Relationship Id="rId7" Type="http://schemas.openxmlformats.org/officeDocument/2006/relationships/image" Target="../media/image3.png"/><Relationship Id="rId2" Type="http://schemas.openxmlformats.org/officeDocument/2006/relationships/customXml" Target="../../customXml/item30.xml"/><Relationship Id="rId1" Type="http://schemas.openxmlformats.org/officeDocument/2006/relationships/customXml" Target="../../customXml/item28.xml"/><Relationship Id="rId6" Type="http://schemas.openxmlformats.org/officeDocument/2006/relationships/slideMaster" Target="../slideMasters/slideMaster4.xml"/><Relationship Id="rId5" Type="http://schemas.openxmlformats.org/officeDocument/2006/relationships/customXml" Target="../../customXml/item15.xml"/><Relationship Id="rId4" Type="http://schemas.openxmlformats.org/officeDocument/2006/relationships/customXml" Target="../../customXml/item11.xml"/></Relationships>
</file>

<file path=ppt/slideLayouts/_rels/slideLayout52.xml.rels><?xml version="1.0" encoding="UTF-8" standalone="yes"?>
<Relationships xmlns="http://schemas.openxmlformats.org/package/2006/relationships"><Relationship Id="rId3" Type="http://schemas.openxmlformats.org/officeDocument/2006/relationships/customXml" Target="../../customXml/item18.xml"/><Relationship Id="rId7" Type="http://schemas.openxmlformats.org/officeDocument/2006/relationships/image" Target="../media/image3.png"/><Relationship Id="rId2" Type="http://schemas.openxmlformats.org/officeDocument/2006/relationships/customXml" Target="../../customXml/item12.xml"/><Relationship Id="rId1" Type="http://schemas.openxmlformats.org/officeDocument/2006/relationships/customXml" Target="../../customXml/item29.xml"/><Relationship Id="rId6" Type="http://schemas.openxmlformats.org/officeDocument/2006/relationships/slideMaster" Target="../slideMasters/slideMaster4.xml"/><Relationship Id="rId5" Type="http://schemas.openxmlformats.org/officeDocument/2006/relationships/customXml" Target="../../customXml/item27.xml"/><Relationship Id="rId4" Type="http://schemas.openxmlformats.org/officeDocument/2006/relationships/customXml" Target="../../customXml/item1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5.xml"/><Relationship Id="rId5" Type="http://schemas.openxmlformats.org/officeDocument/2006/relationships/image" Target="../media/image21.png"/><Relationship Id="rId4" Type="http://schemas.microsoft.com/office/2007/relationships/hdphoto" Target="../media/hdphoto2.wdp"/></Relationships>
</file>

<file path=ppt/slideLayouts/_rels/slideLayout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600"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6000" spc="-98" baseline="0">
                <a:solidFill>
                  <a:schemeClr val="tx1"/>
                </a:soli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Tree>
    <p:extLst>
      <p:ext uri="{BB962C8B-B14F-4D97-AF65-F5344CB8AC3E}">
        <p14:creationId xmlns:p14="http://schemas.microsoft.com/office/powerpoint/2010/main" val="1570504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2157"/>
          </a:p>
        </p:txBody>
      </p:sp>
    </p:spTree>
    <p:extLst>
      <p:ext uri="{BB962C8B-B14F-4D97-AF65-F5344CB8AC3E}">
        <p14:creationId xmlns:p14="http://schemas.microsoft.com/office/powerpoint/2010/main" val="1291399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48593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650433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2" name="TextBox 1"/>
          <p:cNvSpPr txBox="1"/>
          <p:nvPr userDrawn="1"/>
        </p:nvSpPr>
        <p:spPr>
          <a:xfrm>
            <a:off x="283308" y="5954047"/>
            <a:ext cx="1892940" cy="62205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97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92940" cy="62205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180017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7539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3877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0384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118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6987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5335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64088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958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984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55852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005692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23440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4870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7795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087671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2152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601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2157">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3305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29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7294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811843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7155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51631" y="199891"/>
            <a:ext cx="11729237" cy="632594"/>
          </a:xfrm>
          <a:prstGeom prst="rect">
            <a:avLst/>
          </a:prstGeom>
        </p:spPr>
        <p:txBody>
          <a:bodyPr/>
          <a:lstStyle>
            <a:lvl1pPr algn="l">
              <a:defRPr sz="3724"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5">
                <a:solidFill>
                  <a:schemeClr val="bg1">
                    <a:lumMod val="65000"/>
                  </a:schemeClr>
                </a:solidFill>
              </a:defRPr>
            </a:lvl1pPr>
          </a:lstStyle>
          <a:p>
            <a:pPr defTabSz="914192">
              <a:defRPr/>
            </a:pPr>
            <a:fld id="{ADA07C09-8A41-3B46-A636-3955072BBB4F}" type="slidenum">
              <a:rPr lang="en-US" smtClean="0">
                <a:solidFill>
                  <a:srgbClr val="FFFFFF">
                    <a:lumMod val="65000"/>
                  </a:srgbClr>
                </a:solidFill>
              </a:rPr>
              <a:pPr defTabSz="914192">
                <a:defRPr/>
              </a:pPr>
              <a:t>‹#›</a:t>
            </a:fld>
            <a:endParaRPr lang="en-US">
              <a:solidFill>
                <a:srgbClr val="FFFFFF">
                  <a:lumMod val="65000"/>
                </a:srgbClr>
              </a:solidFill>
            </a:endParaRPr>
          </a:p>
        </p:txBody>
      </p:sp>
      <p:sp>
        <p:nvSpPr>
          <p:cNvPr id="13" name="Text Placeholder 12"/>
          <p:cNvSpPr>
            <a:spLocks noGrp="1"/>
          </p:cNvSpPr>
          <p:nvPr>
            <p:ph type="body" sz="quarter" idx="13"/>
          </p:nvPr>
        </p:nvSpPr>
        <p:spPr>
          <a:xfrm>
            <a:off x="152402" y="832486"/>
            <a:ext cx="11728451" cy="513007"/>
          </a:xfrm>
          <a:prstGeom prst="rect">
            <a:avLst/>
          </a:prstGeom>
        </p:spPr>
        <p:txBody>
          <a:bodyPr vert="horz"/>
          <a:lstStyle>
            <a:lvl1pPr marL="0" indent="0">
              <a:buNone/>
              <a:defRPr sz="2353">
                <a:solidFill>
                  <a:srgbClr val="7F7F7F"/>
                </a:solidFill>
                <a:latin typeface="Arial"/>
                <a:cs typeface="Arial"/>
              </a:defRPr>
            </a:lvl1pPr>
          </a:lstStyle>
          <a:p>
            <a:pPr lvl="0"/>
            <a:r>
              <a:rPr lang="en-US" dirty="0"/>
              <a:t>Click to edit Master</a:t>
            </a:r>
          </a:p>
        </p:txBody>
      </p:sp>
      <p:sp>
        <p:nvSpPr>
          <p:cNvPr id="5" name="Rectangle 4"/>
          <p:cNvSpPr/>
          <p:nvPr userDrawn="1"/>
        </p:nvSpPr>
        <p:spPr>
          <a:xfrm>
            <a:off x="0" y="2"/>
            <a:ext cx="12192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lIns="121896" tIns="60948" rIns="121896" bIns="60948"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1018251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46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2" y="3011997"/>
            <a:ext cx="7798695" cy="1523494"/>
          </a:xfrm>
        </p:spPr>
        <p:txBody>
          <a:bodyPr anchor="ctr" anchorCtr="0">
            <a:noAutofit/>
          </a:bodyPr>
          <a:lstStyle>
            <a:lvl1pPr>
              <a:lnSpc>
                <a:spcPct val="90000"/>
              </a:lnSpc>
              <a:defRPr sz="4800">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06" indent="0" algn="ctr">
              <a:buNone/>
              <a:defRPr>
                <a:solidFill>
                  <a:schemeClr val="tx1">
                    <a:tint val="75000"/>
                  </a:schemeClr>
                </a:solidFill>
              </a:defRPr>
            </a:lvl2pPr>
            <a:lvl3pPr marL="914012" indent="0" algn="ctr">
              <a:buNone/>
              <a:defRPr>
                <a:solidFill>
                  <a:schemeClr val="tx1">
                    <a:tint val="75000"/>
                  </a:schemeClr>
                </a:solidFill>
              </a:defRPr>
            </a:lvl3pPr>
            <a:lvl4pPr marL="1371019" indent="0" algn="ctr">
              <a:buNone/>
              <a:defRPr>
                <a:solidFill>
                  <a:schemeClr val="tx1">
                    <a:tint val="75000"/>
                  </a:schemeClr>
                </a:solidFill>
              </a:defRPr>
            </a:lvl4pPr>
            <a:lvl5pPr marL="1828025" indent="0" algn="ctr">
              <a:buNone/>
              <a:defRPr>
                <a:solidFill>
                  <a:schemeClr val="tx1">
                    <a:tint val="75000"/>
                  </a:schemeClr>
                </a:solidFill>
              </a:defRPr>
            </a:lvl5pPr>
            <a:lvl6pPr marL="2285031" indent="0" algn="ctr">
              <a:buNone/>
              <a:defRPr>
                <a:solidFill>
                  <a:schemeClr val="tx1">
                    <a:tint val="75000"/>
                  </a:schemeClr>
                </a:solidFill>
              </a:defRPr>
            </a:lvl6pPr>
            <a:lvl7pPr marL="2742036" indent="0" algn="ctr">
              <a:buNone/>
              <a:defRPr>
                <a:solidFill>
                  <a:schemeClr val="tx1">
                    <a:tint val="75000"/>
                  </a:schemeClr>
                </a:solidFill>
              </a:defRPr>
            </a:lvl7pPr>
            <a:lvl8pPr marL="3199042" indent="0" algn="ctr">
              <a:buNone/>
              <a:defRPr>
                <a:solidFill>
                  <a:schemeClr val="tx1">
                    <a:tint val="75000"/>
                  </a:schemeClr>
                </a:solidFill>
              </a:defRPr>
            </a:lvl8pPr>
            <a:lvl9pPr marL="3656048"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70222"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6"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a:t>click to…</a:t>
            </a:r>
          </a:p>
        </p:txBody>
      </p:sp>
      <p:sp>
        <p:nvSpPr>
          <p:cNvPr id="5" name="Rectangle 4"/>
          <p:cNvSpPr/>
          <p:nvPr/>
        </p:nvSpPr>
        <p:spPr>
          <a:xfrm>
            <a:off x="4" y="6567341"/>
            <a:ext cx="1710725" cy="2650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prstClr val="black"/>
                    </a:gs>
                    <a:gs pos="86000">
                      <a:prstClr val="black"/>
                    </a:gs>
                  </a:gsLst>
                  <a:lin ang="5400000" scaled="0"/>
                </a:gradFill>
                <a:effectLst/>
                <a:uLnTx/>
                <a:uFillTx/>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148682583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8" y="1"/>
            <a:ext cx="12190992" cy="6400800"/>
          </a:xfrm>
          <a:prstGeom prst="rect">
            <a:avLst/>
          </a:prstGeom>
        </p:spPr>
      </p:pic>
      <p:sp>
        <p:nvSpPr>
          <p:cNvPr id="7" name="TextBox 6"/>
          <p:cNvSpPr txBox="1"/>
          <p:nvPr/>
        </p:nvSpPr>
        <p:spPr>
          <a:xfrm>
            <a:off x="1192444" y="1438410"/>
            <a:ext cx="4767293" cy="175740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ts val="5598"/>
              </a:lnSpc>
              <a:spcBef>
                <a:spcPts val="0"/>
              </a:spcBef>
              <a:spcAft>
                <a:spcPts val="0"/>
              </a:spcAft>
              <a:buClrTx/>
              <a:buSzTx/>
              <a:buFontTx/>
              <a:buNone/>
              <a:tabLst/>
              <a:defRPr/>
            </a:pPr>
            <a:r>
              <a:rPr kumimoji="0" lang="en-US" sz="5399" b="0" i="0" u="none" strike="noStrike" kern="1200" cap="none" spc="0" normalizeH="0" baseline="0" noProof="0" dirty="0">
                <a:ln>
                  <a:noFill/>
                </a:ln>
                <a:solidFill>
                  <a:srgbClr val="00B0F0"/>
                </a:solidFill>
                <a:effectLst/>
                <a:uLnTx/>
                <a:uFillTx/>
                <a:latin typeface="Segoe UI Light"/>
                <a:ea typeface="+mn-ea"/>
                <a:cs typeface="+mn-cs"/>
              </a:rPr>
              <a:t>   </a:t>
            </a:r>
            <a:r>
              <a:rPr kumimoji="0" lang="en-US" sz="5998"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225" rtl="0" eaLnBrk="1" fontAlgn="auto" latinLnBrk="0" hangingPunct="1">
              <a:lnSpc>
                <a:spcPts val="5598"/>
              </a:lnSpc>
              <a:spcBef>
                <a:spcPts val="0"/>
              </a:spcBef>
              <a:spcAft>
                <a:spcPts val="0"/>
              </a:spcAft>
              <a:buClrTx/>
              <a:buSzTx/>
              <a:buFontTx/>
              <a:buNone/>
              <a:tabLst/>
              <a:defRPr/>
            </a:pPr>
            <a:r>
              <a:rPr kumimoji="0" lang="en-US" sz="5998"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21250"/>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5998" baseline="0">
                <a:solidFill>
                  <a:srgbClr val="1574B8"/>
                </a:solidFill>
                <a:latin typeface="Segoe UI Light" panose="020B0502040204020203" pitchFamily="34" charset="0"/>
                <a:cs typeface="Segoe UI Light" panose="020B0502040204020203" pitchFamily="34" charset="0"/>
              </a:defRPr>
            </a:lvl1pPr>
            <a:lvl2pPr marL="336080"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080"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080"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2701695467"/>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9" y="3689191"/>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70" y="1024877"/>
            <a:ext cx="3740504" cy="134703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578870502"/>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968194"/>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27457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81404308"/>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40" y="1411759"/>
            <a:ext cx="11653523" cy="452654"/>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2987187044"/>
      </p:ext>
    </p:extLst>
  </p:cSld>
  <p:clrMapOvr>
    <a:masterClrMapping/>
  </p:clrMapOvr>
  <p:transition>
    <p:fade/>
  </p:transition>
  <p:hf sldNum="0"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1886434"/>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554955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8525266"/>
      </p:ext>
    </p:extLst>
  </p:cSld>
  <p:clrMapOvr>
    <a:masterClrMapping/>
  </p:clrMapOvr>
  <p:transition>
    <p:fade/>
  </p:transition>
  <p:hf sldNum="0"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5"/>
            <a:ext cx="5378549" cy="669927"/>
          </a:xfrm>
        </p:spPr>
        <p:txBody>
          <a:bodyPr/>
          <a:lstStyle>
            <a:lvl1pPr marL="0" indent="0">
              <a:buNone/>
              <a:defRPr sz="3528" b="1" baseline="0"/>
            </a:lvl1pPr>
          </a:lstStyle>
          <a:p>
            <a:pPr lvl="0"/>
            <a:r>
              <a:rPr lang="en-US" dirty="0"/>
              <a:t>Comparison 1</a:t>
            </a:r>
          </a:p>
        </p:txBody>
      </p:sp>
      <p:sp>
        <p:nvSpPr>
          <p:cNvPr id="10" name="Content Placeholder 6"/>
          <p:cNvSpPr>
            <a:spLocks noGrp="1"/>
          </p:cNvSpPr>
          <p:nvPr>
            <p:ph sz="quarter" idx="13" hasCustomPrompt="1"/>
          </p:nvPr>
        </p:nvSpPr>
        <p:spPr>
          <a:xfrm>
            <a:off x="6457715" y="1367395"/>
            <a:ext cx="5378549" cy="669927"/>
          </a:xfrm>
        </p:spPr>
        <p:txBody>
          <a:bodyPr/>
          <a:lstStyle>
            <a:lvl1pPr marL="0" indent="0">
              <a:buNone/>
              <a:defRPr sz="3528" b="1"/>
            </a:lvl1pPr>
          </a:lstStyle>
          <a:p>
            <a:pPr lvl="0"/>
            <a:r>
              <a:rPr lang="en-US" dirty="0"/>
              <a:t>Comparison 1</a:t>
            </a:r>
          </a:p>
        </p:txBody>
      </p:sp>
      <p:sp>
        <p:nvSpPr>
          <p:cNvPr id="11"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3082019194"/>
      </p:ext>
    </p:extLst>
  </p:cSld>
  <p:clrMapOvr>
    <a:masterClrMapping/>
  </p:clrMapOvr>
  <p:transition>
    <p:fade/>
  </p:transition>
  <p:hf sldNum="0"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6" y="4533945"/>
            <a:ext cx="11240393" cy="683264"/>
          </a:xfrm>
        </p:spPr>
        <p:txBody>
          <a:bodyPr/>
          <a:lstStyle>
            <a:lvl1pPr marL="0" indent="0" algn="r">
              <a:buNone/>
              <a:defRPr sz="3600" i="0"/>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demo name</a:t>
            </a:r>
          </a:p>
        </p:txBody>
      </p:sp>
      <p:sp>
        <p:nvSpPr>
          <p:cNvPr id="8" name="TextBox 7"/>
          <p:cNvSpPr txBox="1"/>
          <p:nvPr/>
        </p:nvSpPr>
        <p:spPr>
          <a:xfrm>
            <a:off x="7569411" y="2655027"/>
            <a:ext cx="4221348" cy="1919949"/>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1498"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70" y="1024877"/>
            <a:ext cx="3740504" cy="134703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624851480"/>
      </p:ext>
    </p:extLst>
  </p:cSld>
  <p:clrMapOvr>
    <a:masterClrMapping/>
  </p:clrMapOvr>
  <p:transition>
    <p:fade/>
  </p:transition>
  <p:hf sldNum="0"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urvey Ask">
    <p:spTree>
      <p:nvGrpSpPr>
        <p:cNvPr id="1" name=""/>
        <p:cNvGrpSpPr/>
        <p:nvPr/>
      </p:nvGrpSpPr>
      <p:grpSpPr>
        <a:xfrm>
          <a:off x="0" y="0"/>
          <a:ext cx="0" cy="0"/>
          <a:chOff x="0" y="0"/>
          <a:chExt cx="0" cy="0"/>
        </a:xfrm>
      </p:grpSpPr>
      <p:sp>
        <p:nvSpPr>
          <p:cNvPr id="3" name="TextBox 2"/>
          <p:cNvSpPr txBox="1"/>
          <p:nvPr/>
        </p:nvSpPr>
        <p:spPr>
          <a:xfrm>
            <a:off x="268928" y="1541207"/>
            <a:ext cx="11541863" cy="2709716"/>
          </a:xfrm>
          <a:prstGeom prst="rect">
            <a:avLst/>
          </a:prstGeom>
          <a:noFill/>
        </p:spPr>
        <p:txBody>
          <a:bodyPr wrap="square" lIns="182854" tIns="146284" rIns="182854" bIns="14628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598" i="0">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survey URL</a:t>
            </a:r>
          </a:p>
        </p:txBody>
      </p:sp>
      <p:sp>
        <p:nvSpPr>
          <p:cNvPr id="5" name="TextBox 4"/>
          <p:cNvSpPr txBox="1"/>
          <p:nvPr/>
        </p:nvSpPr>
        <p:spPr>
          <a:xfrm>
            <a:off x="268927" y="208533"/>
            <a:ext cx="11541863" cy="1227708"/>
          </a:xfrm>
          <a:prstGeom prst="rect">
            <a:avLst/>
          </a:prstGeom>
          <a:noFill/>
        </p:spPr>
        <p:txBody>
          <a:bodyPr wrap="square" lIns="182854" tIns="146284" rIns="182854" bIns="146284" rtlCol="0">
            <a:spAutoFit/>
          </a:bodyPr>
          <a:lstStyle/>
          <a:p>
            <a:pPr algn="ctr">
              <a:lnSpc>
                <a:spcPct val="90000"/>
              </a:lnSpc>
              <a:spcAft>
                <a:spcPts val="600"/>
              </a:spcAft>
            </a:pPr>
            <a:r>
              <a:rPr lang="en-US" sz="6598"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787090245"/>
      </p:ext>
    </p:extLst>
  </p:cSld>
  <p:clrMapOvr>
    <a:masterClrMapping/>
  </p:clrMapOvr>
  <p:transition>
    <p:fade/>
  </p:transition>
  <p:hf sldNum="0"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40" y="3975399"/>
            <a:ext cx="3575287" cy="765878"/>
          </a:xfrm>
          <a:prstGeom prst="rect">
            <a:avLst/>
          </a:prstGeom>
        </p:spPr>
      </p:pic>
      <p:sp>
        <p:nvSpPr>
          <p:cNvPr id="4" name="Text Box 3"/>
          <p:cNvSpPr txBox="1">
            <a:spLocks noChangeArrowheads="1"/>
          </p:cNvSpPr>
          <p:nvPr/>
        </p:nvSpPr>
        <p:spPr bwMode="blackWhite">
          <a:xfrm>
            <a:off x="269240" y="5621783"/>
            <a:ext cx="11617961" cy="706094"/>
          </a:xfrm>
          <a:prstGeom prst="rect">
            <a:avLst/>
          </a:prstGeom>
          <a:noFill/>
          <a:ln w="12700">
            <a:noFill/>
            <a:miter lim="800000"/>
            <a:headEnd type="none" w="sm" len="sm"/>
            <a:tailEnd type="none" w="sm" len="sm"/>
          </a:ln>
          <a:effectLst/>
        </p:spPr>
        <p:txBody>
          <a:bodyPr vert="horz" wrap="square" lIns="89594" tIns="44799" rIns="89594" bIns="44799" numCol="1" anchor="t" anchorCtr="0" compatLnSpc="1">
            <a:prstTxWarp prst="textNoShape">
              <a:avLst/>
            </a:prstTxWarp>
            <a:spAutoFit/>
          </a:bodyPr>
          <a:lstStyle/>
          <a:p>
            <a:pPr defTabSz="895716"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716"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1741115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26751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555607"/>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00616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3413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660724"/>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46179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074654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8" y="1"/>
            <a:ext cx="12190992" cy="6400800"/>
          </a:xfrm>
          <a:prstGeom prst="rect">
            <a:avLst/>
          </a:prstGeom>
        </p:spPr>
      </p:pic>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3031420377"/>
      </p:ext>
    </p:extLst>
  </p:cSld>
  <p:clrMapOvr>
    <a:masterClrMapping/>
  </p:clrMapOvr>
  <p:transition>
    <p:fade/>
  </p:transition>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2300204320"/>
      </p:ext>
    </p:extLst>
  </p:cSld>
  <p:clrMapOvr>
    <a:masterClrMapping/>
  </p:clrMapOvr>
  <p:transition>
    <p:fade/>
  </p:transition>
  <p:hf sldNum="0"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887875"/>
      </p:ext>
    </p:extLst>
  </p:cSld>
  <p:clrMapOvr>
    <a:masterClrMapping/>
  </p:clrMapOvr>
  <p:transition>
    <p:fade/>
  </p:transition>
  <p:hf sldNum="0"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4800015"/>
      </p:ext>
    </p:extLst>
  </p:cSld>
  <p:clrMapOvr>
    <a:masterClrMapping/>
  </p:clrMapOvr>
  <p:transition>
    <p:fade/>
  </p:transition>
  <p:hf sldNum="0"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2973626336"/>
      </p:ext>
    </p:extLst>
  </p:cSld>
  <p:clrMapOvr>
    <a:masterClrMapping/>
  </p:clrMapOvr>
  <p:transition>
    <p:fade/>
  </p:transition>
  <p:hf sldNum="0"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5976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4143502"/>
      </p:ext>
    </p:extLst>
  </p:cSld>
  <p:clrMapOvr>
    <a:masterClrMapping/>
  </p:clrMapOvr>
  <p:transition>
    <p:fade/>
  </p:transition>
  <p:hf sldNum="0"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1949465472"/>
      </p:ext>
    </p:extLst>
  </p:cSld>
  <p:clrMapOvr>
    <a:masterClrMapping/>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4280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451540988"/>
      </p:ext>
    </p:extLst>
  </p:cSld>
  <p:clrMapOvr>
    <a:masterClrMapping/>
  </p:clrMapOvr>
  <p:transition>
    <p:fade/>
  </p:transition>
  <p:hf sldNum="0"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288837193"/>
      </p:ext>
    </p:extLst>
  </p:cSld>
  <p:clrMapOvr>
    <a:masterClrMapping/>
  </p:clrMapOvr>
  <p:transition>
    <p:fade/>
  </p:transition>
  <p:hf sldNum="0"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231863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52805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691295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30044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411901516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11376157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2.13345E-6 L 1.62369E-6 2.13345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950"/>
                                        <p:tgtEl>
                                          <p:spTgt spid="15"/>
                                        </p:tgtEl>
                                      </p:cBhvr>
                                    </p:animEffect>
                                  </p:childTnLst>
                                </p:cTn>
                              </p:par>
                              <p:par>
                                <p:cTn id="53" presetID="63" presetClass="path" presetSubtype="0" decel="100000" fill="hold" grpId="1" nodeType="withEffect">
                                  <p:stCondLst>
                                    <p:cond delay="700"/>
                                  </p:stCondLst>
                                  <p:childTnLst>
                                    <p:animMotion origin="layout" path="M -0.01455 -2.09714E-6 L -4.54174E-6 -2.09714E-6 " pathEditMode="relative" rAng="0" ptsTypes="AA">
                                      <p:cBhvr>
                                        <p:cTn id="54" dur="950" fill="hold"/>
                                        <p:tgtEl>
                                          <p:spTgt spid="15"/>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900692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83104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89721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3763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18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6242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9093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77565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8743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548870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43099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5350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3908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1562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14586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0094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4028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97090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1087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395947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1197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04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03709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57354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2036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057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83809590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35829822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70520693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2915921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408632255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224576702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30889062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116210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53334231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890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64943810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745367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85871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16756674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64796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414963242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0764694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18087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236093128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3779705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14965"/>
          </a:xfrm>
        </p:spPr>
        <p:txBody>
          <a:bodyPr>
            <a:spAutoFit/>
          </a:bodyPr>
          <a:lstStyle>
            <a:lvl1pPr>
              <a:buClrTx/>
              <a:defRPr sz="3600">
                <a:solidFill>
                  <a:schemeClr val="tx1"/>
                </a:solidFill>
              </a:defRPr>
            </a:lvl1pPr>
            <a:lvl2pPr>
              <a:buClrTx/>
              <a:defRPr sz="2400">
                <a:solidFill>
                  <a:schemeClr val="tx1"/>
                </a:solidFill>
              </a:defRPr>
            </a:lvl2pPr>
            <a:lvl3pPr>
              <a:buClrTx/>
              <a:defRPr sz="2400">
                <a:solidFill>
                  <a:schemeClr val="tx1"/>
                </a:solidFill>
              </a:defRPr>
            </a:lvl3pPr>
            <a:lvl4pPr>
              <a:buClrTx/>
              <a:defRPr sz="2000">
                <a:solidFill>
                  <a:schemeClr val="tx1"/>
                </a:solidFill>
              </a:defRPr>
            </a:lvl4pPr>
            <a:lvl5pPr>
              <a:buClrTx/>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38852713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9936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11003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876895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372064099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67652566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589276333"/>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98639976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09929280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31423316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416074799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9674575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0851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9472622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7720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190810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0687993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4497562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78442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828541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62736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00223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3766022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28322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362819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17814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83580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68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0095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29583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84344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219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1981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76299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16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8102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7673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7819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253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236484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302387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3868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Head Only">
    <p:spTree>
      <p:nvGrpSpPr>
        <p:cNvPr id="1" name=""/>
        <p:cNvGrpSpPr/>
        <p:nvPr/>
      </p:nvGrpSpPr>
      <p:grpSpPr>
        <a:xfrm>
          <a:off x="0" y="0"/>
          <a:ext cx="0" cy="0"/>
          <a:chOff x="0" y="0"/>
          <a:chExt cx="0" cy="0"/>
        </a:xfrm>
      </p:grpSpPr>
      <p:sp>
        <p:nvSpPr>
          <p:cNvPr id="2" name="Title 1"/>
          <p:cNvSpPr>
            <a:spLocks noGrp="1"/>
          </p:cNvSpPr>
          <p:nvPr>
            <p:ph type="title"/>
          </p:nvPr>
        </p:nvSpPr>
        <p:spPr>
          <a:xfrm>
            <a:off x="916336" y="449670"/>
            <a:ext cx="10303183" cy="678728"/>
          </a:xfrm>
        </p:spPr>
        <p:txBody>
          <a:bodyPr vert="horz" lIns="0" tIns="0" rIns="91432" bIns="45716" rtlCol="0" anchor="t" anchorCtr="0">
            <a:noAutofit/>
          </a:bodyPr>
          <a:lstStyle>
            <a:lvl1pPr algn="l" defTabSz="609437" rtl="0" eaLnBrk="1" latinLnBrk="0" hangingPunct="1">
              <a:lnSpc>
                <a:spcPct val="85000"/>
              </a:lnSpc>
              <a:spcBef>
                <a:spcPct val="0"/>
              </a:spcBef>
              <a:buNone/>
              <a:defRPr lang="en-US" sz="4266" b="0" i="0" kern="1200" spc="-40" dirty="0">
                <a:solidFill>
                  <a:schemeClr val="tx1"/>
                </a:solidFill>
                <a:latin typeface="Dual 400" panose="02000603000000020004" pitchFamily="2" charset="0"/>
                <a:ea typeface="+mj-ea"/>
                <a:cs typeface="Dual 400" panose="02000603000000020004" pitchFamily="2" charset="0"/>
              </a:defRPr>
            </a:lvl1pPr>
          </a:lstStyle>
          <a:p>
            <a:pPr lvl="0"/>
            <a:r>
              <a:rPr lang="en-US" dirty="0"/>
              <a:t>Click to edit Master title style</a:t>
            </a:r>
          </a:p>
        </p:txBody>
      </p:sp>
      <p:sp>
        <p:nvSpPr>
          <p:cNvPr id="6" name="Footer Placeholder 5"/>
          <p:cNvSpPr>
            <a:spLocks noGrp="1"/>
          </p:cNvSpPr>
          <p:nvPr>
            <p:ph type="ftr" sz="quarter" idx="3"/>
          </p:nvPr>
        </p:nvSpPr>
        <p:spPr>
          <a:xfrm>
            <a:off x="5332904" y="6499477"/>
            <a:ext cx="5487304" cy="179976"/>
          </a:xfrm>
          <a:prstGeom prst="rect">
            <a:avLst/>
          </a:prstGeom>
        </p:spPr>
        <p:txBody>
          <a:bodyPr vert="horz" wrap="square" lIns="0" tIns="0" rIns="0" bIns="0" rtlCol="0" anchor="b" anchorCtr="0"/>
          <a:lstStyle>
            <a:lvl1pPr marL="0" marR="0" indent="0" algn="r" defTabSz="1218823" rtl="0" eaLnBrk="1" fontAlgn="auto" latinLnBrk="0" hangingPunct="1">
              <a:lnSpc>
                <a:spcPct val="100000"/>
              </a:lnSpc>
              <a:spcBef>
                <a:spcPts val="0"/>
              </a:spcBef>
              <a:spcAft>
                <a:spcPts val="0"/>
              </a:spcAft>
              <a:buClrTx/>
              <a:buSzTx/>
              <a:buFontTx/>
              <a:buNone/>
              <a:tabLst/>
              <a:defRPr sz="933" cap="none" spc="-26" baseline="0">
                <a:solidFill>
                  <a:schemeClr val="tx1"/>
                </a:solidFill>
                <a:latin typeface="Dual 400" panose="02000603000000020004" pitchFamily="2" charset="0"/>
              </a:defRPr>
            </a:lvl1pPr>
          </a:lstStyle>
          <a:p>
            <a:pPr>
              <a:defRPr/>
            </a:pPr>
            <a:r>
              <a:rPr lang="en-US"/>
              <a:t>© 2016 BROCADE COMMUNICATIONS SYSTEMS, INC. INTERNAL USE ONLY</a:t>
            </a:r>
            <a:endParaRPr lang="en-US" dirty="0"/>
          </a:p>
        </p:txBody>
      </p:sp>
      <p:sp>
        <p:nvSpPr>
          <p:cNvPr id="7" name="Slide Number Placeholder 6"/>
          <p:cNvSpPr>
            <a:spLocks noGrp="1"/>
          </p:cNvSpPr>
          <p:nvPr>
            <p:ph type="sldNum" sz="quarter" idx="4"/>
          </p:nvPr>
        </p:nvSpPr>
        <p:spPr>
          <a:xfrm>
            <a:off x="10892798" y="6526317"/>
            <a:ext cx="342401" cy="155234"/>
          </a:xfrm>
          <a:prstGeom prst="rect">
            <a:avLst/>
          </a:prstGeom>
        </p:spPr>
        <p:txBody>
          <a:bodyPr vert="horz" wrap="square" lIns="0" tIns="0" rIns="0" bIns="0" rtlCol="0" anchor="b" anchorCtr="0"/>
          <a:lstStyle>
            <a:lvl1pPr algn="r">
              <a:defRPr sz="933" spc="53" baseline="0">
                <a:solidFill>
                  <a:schemeClr val="tx1"/>
                </a:solidFill>
                <a:latin typeface="Dual 400" panose="02000603000000020004" pitchFamily="2" charset="0"/>
              </a:defRPr>
            </a:lvl1pPr>
          </a:lstStyle>
          <a:p>
            <a:fld id="{7BCC8D0D-EAEC-449D-9161-023DFF90F2E2}" type="slidenum">
              <a:rPr lang="en-US" smtClean="0"/>
              <a:pPr/>
              <a:t>‹#›</a:t>
            </a:fld>
            <a:endParaRPr lang="en-US" dirty="0"/>
          </a:p>
        </p:txBody>
      </p:sp>
      <p:sp>
        <p:nvSpPr>
          <p:cNvPr id="8" name="Text Placeholder 6"/>
          <p:cNvSpPr>
            <a:spLocks noGrp="1"/>
          </p:cNvSpPr>
          <p:nvPr>
            <p:ph type="body" sz="quarter" idx="10"/>
          </p:nvPr>
        </p:nvSpPr>
        <p:spPr>
          <a:xfrm>
            <a:off x="478367" y="6499225"/>
            <a:ext cx="4827058" cy="183093"/>
          </a:xfrm>
        </p:spPr>
        <p:txBody>
          <a:bodyPr lIns="0" tIns="0" rIns="0" bIns="0" anchor="b" anchorCtr="0">
            <a:normAutofit/>
          </a:bodyPr>
          <a:lstStyle>
            <a:lvl1pPr marL="0" indent="0">
              <a:buNone/>
              <a:defRPr sz="933" cap="all" baseline="0">
                <a:solidFill>
                  <a:schemeClr val="bg1">
                    <a:lumMod val="50000"/>
                  </a:schemeClr>
                </a:solidFill>
              </a:defRPr>
            </a:lvl1pPr>
            <a:lvl2pPr marL="152375" indent="0">
              <a:buNone/>
              <a:defRPr sz="933"/>
            </a:lvl2pPr>
            <a:lvl3pPr>
              <a:defRPr sz="933"/>
            </a:lvl3pPr>
            <a:lvl4pPr>
              <a:defRPr sz="933"/>
            </a:lvl4pPr>
            <a:lvl5pPr>
              <a:defRPr sz="933"/>
            </a:lvl5pPr>
          </a:lstStyle>
          <a:p>
            <a:pPr lvl="0"/>
            <a:r>
              <a:rPr lang="en-US" dirty="0"/>
              <a:t>Click to edit Master text styles</a:t>
            </a:r>
          </a:p>
        </p:txBody>
      </p:sp>
    </p:spTree>
    <p:extLst>
      <p:ext uri="{BB962C8B-B14F-4D97-AF65-F5344CB8AC3E}">
        <p14:creationId xmlns:p14="http://schemas.microsoft.com/office/powerpoint/2010/main" val="334591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75620903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13684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 </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7909455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426029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908597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289199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884869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85694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12009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982339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329324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069462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9486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255891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380162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1056184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52199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7359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3541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1485265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29688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5914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47378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073588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6068140" y="6566924"/>
            <a:ext cx="5572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045441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05648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883118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6391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57675656"/>
      </p:ext>
    </p:extLst>
  </p:cSld>
  <p:clrMapOvr>
    <a:overrideClrMapping bg1="dk1" tx1="lt1" bg2="dk2" tx2="lt2" accent1="accent1" accent2="accent2" accent3="accent3" accent4="accent4" accent5="accent5" accent6="accent6" hlink="hlink" folHlink="folHlink"/>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60333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467224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5903591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99712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01965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98329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02465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46225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0878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3178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410539234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8808853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636554"/>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839509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911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92405"/>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8949377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414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194290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9150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67712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417007597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59987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03054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337236751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408199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46095209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373033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350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95242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93609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69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97991514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57556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7484950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27171467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859882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85689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144129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5331432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85627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939808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655079366"/>
      </p:ext>
    </p:extLst>
  </p:cSld>
  <p:clrMapOvr>
    <a:overrideClrMapping bg1="lt1" tx1="dk1" bg2="lt2" tx2="dk2" accent1="accent1" accent2="accent2" accent3="accent3" accent4="accent4" accent5="accent5" accent6="accent6" hlink="hlink" folHlink="folHlink"/>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descr="MSconfidential.png"/>
          <p:cNvPicPr>
            <a:picLocks noChangeAspect="1"/>
          </p:cNvPicPr>
          <p:nvPr userDrawn="1"/>
        </p:nvPicPr>
        <p:blipFill>
          <a:blip r:embed="rId2"/>
          <a:stretch>
            <a:fillRect/>
          </a:stretch>
        </p:blipFill>
        <p:spPr bwMode="invGray">
          <a:xfrm>
            <a:off x="4734562" y="6477000"/>
            <a:ext cx="2722879" cy="304800"/>
          </a:xfrm>
          <a:prstGeom prst="rect">
            <a:avLst/>
          </a:prstGeom>
        </p:spPr>
      </p:pic>
    </p:spTree>
    <p:extLst>
      <p:ext uri="{BB962C8B-B14F-4D97-AF65-F5344CB8AC3E}">
        <p14:creationId xmlns:p14="http://schemas.microsoft.com/office/powerpoint/2010/main" val="1410004882"/>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C539FE00-FF3C-4976-AF88-38E48AC15622}" type="slidenum">
              <a:rPr lang="en-US" smtClean="0"/>
              <a:t>‹#›</a:t>
            </a:fld>
            <a:endParaRPr lang="en-US"/>
          </a:p>
        </p:txBody>
      </p:sp>
    </p:spTree>
    <p:extLst>
      <p:ext uri="{BB962C8B-B14F-4D97-AF65-F5344CB8AC3E}">
        <p14:creationId xmlns:p14="http://schemas.microsoft.com/office/powerpoint/2010/main" val="144081798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62" y="228604"/>
            <a:ext cx="11151917" cy="747897"/>
          </a:xfrm>
        </p:spPr>
        <p:txBody>
          <a:bodyPr/>
          <a:lstStyle>
            <a:lvl1pPr>
              <a:defRPr sz="5399"/>
            </a:lvl1pPr>
          </a:lstStyle>
          <a:p>
            <a:r>
              <a:rPr lang="en-US"/>
              <a:t>Click to edit Master title style</a:t>
            </a:r>
            <a:endParaRPr lang="en-US" dirty="0"/>
          </a:p>
        </p:txBody>
      </p:sp>
      <p:sp>
        <p:nvSpPr>
          <p:cNvPr id="3" name="Content Placeholder 2"/>
          <p:cNvSpPr>
            <a:spLocks noGrp="1"/>
          </p:cNvSpPr>
          <p:nvPr>
            <p:ph sz="half" idx="1"/>
          </p:nvPr>
        </p:nvSpPr>
        <p:spPr>
          <a:xfrm>
            <a:off x="519250" y="1447801"/>
            <a:ext cx="5487829" cy="2625078"/>
          </a:xfrm>
        </p:spPr>
        <p:txBody>
          <a:bodyPr/>
          <a:lstStyle>
            <a:lvl1pPr marL="341176" indent="-341176">
              <a:lnSpc>
                <a:spcPct val="90000"/>
              </a:lnSpc>
              <a:buSzPct val="80000"/>
              <a:buFont typeface="Arial" pitchFamily="34" charset="0"/>
              <a:buChar char="•"/>
              <a:defRPr sz="3200"/>
            </a:lvl1pPr>
            <a:lvl2pPr marL="626811" indent="-285634">
              <a:lnSpc>
                <a:spcPct val="90000"/>
              </a:lnSpc>
              <a:buSzPct val="80000"/>
              <a:buFont typeface="Arial" pitchFamily="34" charset="0"/>
              <a:buChar char="•"/>
              <a:defRPr sz="2800"/>
            </a:lvl2pPr>
            <a:lvl3pPr marL="914031" indent="-287222">
              <a:lnSpc>
                <a:spcPct val="90000"/>
              </a:lnSpc>
              <a:buSzPct val="80000"/>
              <a:buFont typeface="Arial" pitchFamily="34" charset="0"/>
              <a:buChar char="•"/>
              <a:defRPr sz="2400"/>
            </a:lvl3pPr>
            <a:lvl4pPr marL="1712223" indent="-225334">
              <a:lnSpc>
                <a:spcPct val="90000"/>
              </a:lnSpc>
              <a:buSzPct val="80000"/>
              <a:buFont typeface="Arial" pitchFamily="34" charset="0"/>
              <a:buChar char="•"/>
              <a:defRPr sz="2000"/>
            </a:lvl4pPr>
            <a:lvl5pPr marL="1943905" indent="-231680">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6" y="1447802"/>
            <a:ext cx="5487829" cy="2677336"/>
          </a:xfrm>
        </p:spPr>
        <p:txBody>
          <a:bodyPr/>
          <a:lstStyle>
            <a:lvl1pPr marL="457016" indent="-4570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90" indent="-4570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71" indent="-34276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651" indent="-342762">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983" indent="-342762">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176" lvl="0" indent="-341176" algn="l" defTabSz="913994" rtl="0" eaLnBrk="1" latinLnBrk="0" hangingPunct="1">
              <a:lnSpc>
                <a:spcPct val="90000"/>
              </a:lnSpc>
              <a:spcBef>
                <a:spcPct val="20000"/>
              </a:spcBef>
              <a:buSzPct val="80000"/>
              <a:buFont typeface="Arial" pitchFamily="34" charset="0"/>
              <a:buChar char="•"/>
            </a:pPr>
            <a:r>
              <a:rPr lang="en-US"/>
              <a:t>Click to edit Master text styles</a:t>
            </a:r>
          </a:p>
          <a:p>
            <a:pPr marL="341176" lvl="1" indent="-341176" algn="l" defTabSz="913994" rtl="0" eaLnBrk="1" latinLnBrk="0" hangingPunct="1">
              <a:lnSpc>
                <a:spcPct val="90000"/>
              </a:lnSpc>
              <a:spcBef>
                <a:spcPct val="20000"/>
              </a:spcBef>
              <a:buSzPct val="80000"/>
              <a:buFont typeface="Arial" pitchFamily="34" charset="0"/>
              <a:buChar char="•"/>
            </a:pPr>
            <a:r>
              <a:rPr lang="en-US"/>
              <a:t>Second level</a:t>
            </a:r>
          </a:p>
          <a:p>
            <a:pPr marL="341176" lvl="2" indent="-341176" algn="l" defTabSz="913994" rtl="0" eaLnBrk="1" latinLnBrk="0" hangingPunct="1">
              <a:lnSpc>
                <a:spcPct val="90000"/>
              </a:lnSpc>
              <a:spcBef>
                <a:spcPct val="20000"/>
              </a:spcBef>
              <a:buSzPct val="80000"/>
              <a:buFont typeface="Arial" pitchFamily="34" charset="0"/>
              <a:buChar char="•"/>
            </a:pPr>
            <a:r>
              <a:rPr lang="en-US"/>
              <a:t>Third level</a:t>
            </a:r>
          </a:p>
          <a:p>
            <a:pPr marL="341176" lvl="3" indent="-341176" algn="l" defTabSz="913994" rtl="0" eaLnBrk="1" latinLnBrk="0" hangingPunct="1">
              <a:lnSpc>
                <a:spcPct val="90000"/>
              </a:lnSpc>
              <a:spcBef>
                <a:spcPct val="20000"/>
              </a:spcBef>
              <a:buSzPct val="80000"/>
              <a:buFont typeface="Arial" pitchFamily="34" charset="0"/>
              <a:buChar char="•"/>
            </a:pPr>
            <a:r>
              <a:rPr lang="en-US"/>
              <a:t>Fourth level</a:t>
            </a:r>
          </a:p>
          <a:p>
            <a:pPr marL="341176" lvl="4" indent="-341176" algn="l" defTabSz="913994" rtl="0" eaLnBrk="1" latinLnBrk="0" hangingPunct="1">
              <a:lnSpc>
                <a:spcPct val="90000"/>
              </a:lnSpc>
              <a:spcBef>
                <a:spcPct val="20000"/>
              </a:spcBef>
              <a:buSzPct val="80000"/>
              <a:buFont typeface="Arial" pitchFamily="34" charset="0"/>
              <a:buChar char="•"/>
            </a:pPr>
            <a:r>
              <a:rPr lang="en-US"/>
              <a:t>Fifth level</a:t>
            </a:r>
            <a:endParaRPr lang="en-US" dirty="0"/>
          </a:p>
        </p:txBody>
      </p:sp>
    </p:spTree>
    <p:extLst>
      <p:ext uri="{BB962C8B-B14F-4D97-AF65-F5344CB8AC3E}">
        <p14:creationId xmlns:p14="http://schemas.microsoft.com/office/powerpoint/2010/main" val="213322143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12" indent="0">
              <a:buNone/>
              <a:defRPr/>
            </a:lvl2pPr>
            <a:lvl3pPr marL="588137" indent="0">
              <a:buNone/>
              <a:defRPr/>
            </a:lvl3pPr>
            <a:lvl4pPr marL="869649" indent="0">
              <a:buNone/>
              <a:defRPr/>
            </a:lvl4pPr>
            <a:lvl5pPr marL="1104903" indent="0">
              <a:buNone/>
              <a:defRPr/>
            </a:lvl5pPr>
          </a:lstStyle>
          <a:p>
            <a:pPr lvl="0"/>
            <a:r>
              <a:rPr lang="en-US" dirty="0"/>
              <a:t>Click to add subtitle</a:t>
            </a:r>
          </a:p>
        </p:txBody>
      </p:sp>
      <p:sp>
        <p:nvSpPr>
          <p:cNvPr id="16" name="Text Placeholder 15"/>
          <p:cNvSpPr>
            <a:spLocks noGrp="1"/>
          </p:cNvSpPr>
          <p:nvPr>
            <p:ph type="body" sz="quarter" idx="14"/>
          </p:nvPr>
        </p:nvSpPr>
        <p:spPr>
          <a:xfrm>
            <a:off x="150854" y="1600202"/>
            <a:ext cx="1189029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8610600" y="6356351"/>
            <a:ext cx="2743200" cy="365125"/>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4038600" y="6356351"/>
            <a:ext cx="4114800" cy="365125"/>
          </a:xfrm>
          <a:prstGeom prst="rect">
            <a:avLst/>
          </a:prstGeom>
        </p:spPr>
        <p:txBody>
          <a:bodyPr/>
          <a:lstStyle/>
          <a:p>
            <a:endParaRPr lang="en-US" dirty="0">
              <a:solidFill>
                <a:srgbClr val="505050"/>
              </a:solidFill>
            </a:endParaRPr>
          </a:p>
        </p:txBody>
      </p:sp>
    </p:spTree>
    <p:extLst>
      <p:ext uri="{BB962C8B-B14F-4D97-AF65-F5344CB8AC3E}">
        <p14:creationId xmlns:p14="http://schemas.microsoft.com/office/powerpoint/2010/main" val="121849614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2518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600"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6000" spc="-98" baseline="0">
                <a:solidFill>
                  <a:schemeClr val="tx1"/>
                </a:soli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Tree>
    <p:extLst>
      <p:ext uri="{BB962C8B-B14F-4D97-AF65-F5344CB8AC3E}">
        <p14:creationId xmlns:p14="http://schemas.microsoft.com/office/powerpoint/2010/main" val="30717531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14965"/>
          </a:xfrm>
        </p:spPr>
        <p:txBody>
          <a:bodyPr>
            <a:spAutoFit/>
          </a:bodyPr>
          <a:lstStyle>
            <a:lvl1pPr>
              <a:buClrTx/>
              <a:defRPr sz="3600">
                <a:solidFill>
                  <a:schemeClr val="tx1"/>
                </a:solidFill>
              </a:defRPr>
            </a:lvl1pPr>
            <a:lvl2pPr>
              <a:buClrTx/>
              <a:defRPr sz="2400">
                <a:solidFill>
                  <a:schemeClr val="tx1"/>
                </a:solidFill>
              </a:defRPr>
            </a:lvl2pPr>
            <a:lvl3pPr>
              <a:buClrTx/>
              <a:defRPr sz="2400">
                <a:solidFill>
                  <a:schemeClr val="tx1"/>
                </a:solidFill>
              </a:defRPr>
            </a:lvl3pPr>
            <a:lvl4pPr>
              <a:buClrTx/>
              <a:defRPr sz="2000">
                <a:solidFill>
                  <a:schemeClr val="tx1"/>
                </a:solidFill>
              </a:defRPr>
            </a:lvl4pPr>
            <a:lvl5pPr>
              <a:buClrTx/>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783624884"/>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1411463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050440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1181862"/>
          </a:xfrm>
          <a:noFill/>
        </p:spPr>
        <p:txBody>
          <a:bodyPr tIns="91440" bIns="91440" anchor="t" anchorCtr="0">
            <a:spAutoFit/>
          </a:bodyPr>
          <a:lstStyle>
            <a:lvl1pPr>
              <a:defRPr sz="7200" spc="-98" baseline="0">
                <a:solidFill>
                  <a:schemeClr val="tx1"/>
                </a:solidFill>
              </a:defRPr>
            </a:lvl1pPr>
          </a:lstStyle>
          <a:p>
            <a:r>
              <a:rPr lang="en-US" dirty="0"/>
              <a:t>Demo title</a:t>
            </a:r>
          </a:p>
        </p:txBody>
      </p:sp>
    </p:spTree>
    <p:extLst>
      <p:ext uri="{BB962C8B-B14F-4D97-AF65-F5344CB8AC3E}">
        <p14:creationId xmlns:p14="http://schemas.microsoft.com/office/powerpoint/2010/main" val="359255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ext uri="{BB962C8B-B14F-4D97-AF65-F5344CB8AC3E}">
        <p14:creationId xmlns:p14="http://schemas.microsoft.com/office/powerpoint/2010/main" val="2501193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9040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0" indent="0">
              <a:buNone/>
              <a:defRPr/>
            </a:lvl3pPr>
            <a:lvl4pPr marL="448198" indent="0">
              <a:buNone/>
              <a:defRPr/>
            </a:lvl4pPr>
            <a:lvl5pPr marL="6722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1668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211841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82" indent="0">
              <a:buNone/>
              <a:defRPr/>
            </a:lvl3pPr>
            <a:lvl4pPr marL="448162" indent="0">
              <a:buNone/>
              <a:defRPr/>
            </a:lvl4pPr>
            <a:lvl5pPr marL="6722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61981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38589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44781751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DC31B6AD-05CE-4DA5-9E71-9C9C86FE7FB4}" type="slidenum">
              <a:rPr lang="en-US" smtClean="0"/>
              <a:t>‹#›</a:t>
            </a:fld>
            <a:endParaRPr lang="en-US"/>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205604453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Edit Master text styles</a:t>
            </a:r>
          </a:p>
        </p:txBody>
      </p:sp>
    </p:spTree>
    <p:extLst>
      <p:ext uri="{BB962C8B-B14F-4D97-AF65-F5344CB8AC3E}">
        <p14:creationId xmlns:p14="http://schemas.microsoft.com/office/powerpoint/2010/main" val="3573129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863979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1"/>
            <a:ext cx="11653523" cy="2079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6369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3781899" cy="6280621"/>
          </a:xfrm>
        </p:spPr>
        <p:txBody>
          <a:bodyPr anchor="ctr"/>
          <a:lstStyle>
            <a:lvl1pPr>
              <a:defRPr sz="5399" spc="-150"/>
            </a:lvl1pPr>
          </a:lstStyle>
          <a:p>
            <a:r>
              <a:rPr lang="en-US" dirty="0"/>
              <a:t>Click to edit Master title style</a:t>
            </a:r>
          </a:p>
        </p:txBody>
      </p:sp>
    </p:spTree>
    <p:extLst>
      <p:ext uri="{BB962C8B-B14F-4D97-AF65-F5344CB8AC3E}">
        <p14:creationId xmlns:p14="http://schemas.microsoft.com/office/powerpoint/2010/main" val="14164971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losing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21508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1181862"/>
          </a:xfrm>
          <a:noFill/>
        </p:spPr>
        <p:txBody>
          <a:bodyPr tIns="91440" bIns="91440" anchor="t" anchorCtr="0">
            <a:spAutoFit/>
          </a:bodyPr>
          <a:lstStyle>
            <a:lvl1pPr>
              <a:defRPr sz="7200" spc="-98" baseline="0">
                <a:solidFill>
                  <a:schemeClr val="tx1"/>
                </a:solidFill>
              </a:defRPr>
            </a:lvl1pPr>
          </a:lstStyle>
          <a:p>
            <a:r>
              <a:rPr lang="en-US" dirty="0"/>
              <a:t>Demo title</a:t>
            </a:r>
          </a:p>
        </p:txBody>
      </p:sp>
    </p:spTree>
    <p:extLst>
      <p:ext uri="{BB962C8B-B14F-4D97-AF65-F5344CB8AC3E}">
        <p14:creationId xmlns:p14="http://schemas.microsoft.com/office/powerpoint/2010/main" val="404132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0063547"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7363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43055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91838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719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3574869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 Light">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398432" y="274639"/>
            <a:ext cx="11395136" cy="1143000"/>
          </a:xfrm>
          <a:prstGeom prst="rect">
            <a:avLst/>
          </a:prstGeom>
        </p:spPr>
        <p:txBody>
          <a:bodyPr/>
          <a:lstStyle>
            <a:lvl1pPr>
              <a:defRPr b="1">
                <a:solidFill>
                  <a:srgbClr val="253746"/>
                </a:solidFill>
                <a:latin typeface="+mj-lt"/>
                <a:cs typeface="Core Sans NR 35 Light"/>
              </a:defRPr>
            </a:lvl1pPr>
          </a:lstStyle>
          <a:p>
            <a:r>
              <a:rPr lang="en-US"/>
              <a:t>Click to edit Master title style</a:t>
            </a:r>
            <a:endParaRPr lang="en-US" dirty="0"/>
          </a:p>
        </p:txBody>
      </p:sp>
    </p:spTree>
    <p:extLst>
      <p:ext uri="{BB962C8B-B14F-4D97-AF65-F5344CB8AC3E}">
        <p14:creationId xmlns:p14="http://schemas.microsoft.com/office/powerpoint/2010/main" val="265495376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024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solidFill>
                  <a:srgbClr val="737373"/>
                </a:solidFill>
                <a:effectLst/>
                <a:uLnTx/>
                <a:uFillTx/>
                <a:latin typeface="Segoe UI Light"/>
                <a:ea typeface="+mn-ea"/>
                <a:cs typeface="+mn-cs"/>
              </a:rPr>
              <a:t>Microsoft Virtual Academy</a:t>
            </a:r>
          </a:p>
        </p:txBody>
      </p:sp>
    </p:spTree>
    <p:extLst>
      <p:ext uri="{BB962C8B-B14F-4D97-AF65-F5344CB8AC3E}">
        <p14:creationId xmlns:p14="http://schemas.microsoft.com/office/powerpoint/2010/main" val="289745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41348890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solidFill>
                  <a:srgbClr val="737373"/>
                </a:solidFill>
                <a:effectLst/>
                <a:uLnTx/>
                <a:uFillTx/>
                <a:latin typeface="Segoe UI Light"/>
                <a:ea typeface="+mn-ea"/>
                <a:cs typeface="+mn-cs"/>
              </a:rPr>
              <a:t>Microsoft Virtual Academy</a:t>
            </a:r>
          </a:p>
        </p:txBody>
      </p:sp>
    </p:spTree>
    <p:extLst>
      <p:ext uri="{BB962C8B-B14F-4D97-AF65-F5344CB8AC3E}">
        <p14:creationId xmlns:p14="http://schemas.microsoft.com/office/powerpoint/2010/main" val="318436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ext uri="{BB962C8B-B14F-4D97-AF65-F5344CB8AC3E}">
        <p14:creationId xmlns:p14="http://schemas.microsoft.com/office/powerpoint/2010/main" val="1021383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184563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Light"/>
                <a:ea typeface="+mn-ea"/>
                <a:cs typeface="+mn-cs"/>
              </a:rPr>
              <a:t>Microsoft Virtual Academy</a:t>
            </a:r>
          </a:p>
        </p:txBody>
      </p:sp>
    </p:spTree>
    <p:extLst>
      <p:ext uri="{BB962C8B-B14F-4D97-AF65-F5344CB8AC3E}">
        <p14:creationId xmlns:p14="http://schemas.microsoft.com/office/powerpoint/2010/main" val="137509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662458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2833444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1336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410659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72737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2323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765020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02530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83862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41235796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8254557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8055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1980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420344454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30725777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9875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352173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75343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3095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0" indent="0">
              <a:buNone/>
              <a:defRPr/>
            </a:lvl3pPr>
            <a:lvl4pPr marL="448198" indent="0">
              <a:buNone/>
              <a:defRPr/>
            </a:lvl4pPr>
            <a:lvl5pPr marL="6722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84753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2602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162720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a:ea typeface="+mn-ea"/>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a:ea typeface="+mn-ea"/>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122198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47444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348280334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10131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50869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9296166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84074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pic>
        <p:nvPicPr>
          <p:cNvPr id="7" name="Picture 6"/>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73736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211841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82" indent="0">
              <a:buNone/>
              <a:defRPr/>
            </a:lvl3pPr>
            <a:lvl4pPr marL="448162" indent="0">
              <a:buNone/>
              <a:defRPr/>
            </a:lvl4pPr>
            <a:lvl5pPr marL="6722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300856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8619060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783912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364994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779583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51335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86306948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92013991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439250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4697877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1653393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62" y="228604"/>
            <a:ext cx="11151917" cy="747897"/>
          </a:xfrm>
        </p:spPr>
        <p:txBody>
          <a:bodyPr/>
          <a:lstStyle>
            <a:lvl1pPr>
              <a:defRPr sz="5399"/>
            </a:lvl1pPr>
          </a:lstStyle>
          <a:p>
            <a:r>
              <a:rPr lang="en-US"/>
              <a:t>Click to edit Master title style</a:t>
            </a:r>
            <a:endParaRPr lang="en-US" dirty="0"/>
          </a:p>
        </p:txBody>
      </p:sp>
      <p:sp>
        <p:nvSpPr>
          <p:cNvPr id="3" name="Content Placeholder 2"/>
          <p:cNvSpPr>
            <a:spLocks noGrp="1"/>
          </p:cNvSpPr>
          <p:nvPr>
            <p:ph sz="half" idx="1"/>
          </p:nvPr>
        </p:nvSpPr>
        <p:spPr>
          <a:xfrm>
            <a:off x="519250" y="1447801"/>
            <a:ext cx="5487829" cy="2625078"/>
          </a:xfrm>
        </p:spPr>
        <p:txBody>
          <a:bodyPr/>
          <a:lstStyle>
            <a:lvl1pPr marL="341176" indent="-341176">
              <a:lnSpc>
                <a:spcPct val="90000"/>
              </a:lnSpc>
              <a:buSzPct val="80000"/>
              <a:buFont typeface="Arial" pitchFamily="34" charset="0"/>
              <a:buChar char="•"/>
              <a:defRPr sz="3200"/>
            </a:lvl1pPr>
            <a:lvl2pPr marL="626811" indent="-285634">
              <a:lnSpc>
                <a:spcPct val="90000"/>
              </a:lnSpc>
              <a:buSzPct val="80000"/>
              <a:buFont typeface="Arial" pitchFamily="34" charset="0"/>
              <a:buChar char="•"/>
              <a:defRPr sz="2800"/>
            </a:lvl2pPr>
            <a:lvl3pPr marL="914031" indent="-287222">
              <a:lnSpc>
                <a:spcPct val="90000"/>
              </a:lnSpc>
              <a:buSzPct val="80000"/>
              <a:buFont typeface="Arial" pitchFamily="34" charset="0"/>
              <a:buChar char="•"/>
              <a:defRPr sz="2400"/>
            </a:lvl3pPr>
            <a:lvl4pPr marL="1712223" indent="-225334">
              <a:lnSpc>
                <a:spcPct val="90000"/>
              </a:lnSpc>
              <a:buSzPct val="80000"/>
              <a:buFont typeface="Arial" pitchFamily="34" charset="0"/>
              <a:buChar char="•"/>
              <a:defRPr sz="2000"/>
            </a:lvl4pPr>
            <a:lvl5pPr marL="1943905" indent="-231680">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6" y="1447802"/>
            <a:ext cx="5487829" cy="2677336"/>
          </a:xfrm>
        </p:spPr>
        <p:txBody>
          <a:bodyPr/>
          <a:lstStyle>
            <a:lvl1pPr marL="457016" indent="-4570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90" indent="-4570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71" indent="-34276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651" indent="-342762">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983" indent="-342762">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176" lvl="0" indent="-341176" algn="l" defTabSz="913994" rtl="0" eaLnBrk="1" latinLnBrk="0" hangingPunct="1">
              <a:lnSpc>
                <a:spcPct val="90000"/>
              </a:lnSpc>
              <a:spcBef>
                <a:spcPct val="20000"/>
              </a:spcBef>
              <a:buSzPct val="80000"/>
              <a:buFont typeface="Arial" pitchFamily="34" charset="0"/>
              <a:buChar char="•"/>
            </a:pPr>
            <a:r>
              <a:rPr lang="en-US"/>
              <a:t>Click to edit Master text styles</a:t>
            </a:r>
          </a:p>
          <a:p>
            <a:pPr marL="341176" lvl="1" indent="-341176" algn="l" defTabSz="913994" rtl="0" eaLnBrk="1" latinLnBrk="0" hangingPunct="1">
              <a:lnSpc>
                <a:spcPct val="90000"/>
              </a:lnSpc>
              <a:spcBef>
                <a:spcPct val="20000"/>
              </a:spcBef>
              <a:buSzPct val="80000"/>
              <a:buFont typeface="Arial" pitchFamily="34" charset="0"/>
              <a:buChar char="•"/>
            </a:pPr>
            <a:r>
              <a:rPr lang="en-US"/>
              <a:t>Second level</a:t>
            </a:r>
          </a:p>
          <a:p>
            <a:pPr marL="341176" lvl="2" indent="-341176" algn="l" defTabSz="913994" rtl="0" eaLnBrk="1" latinLnBrk="0" hangingPunct="1">
              <a:lnSpc>
                <a:spcPct val="90000"/>
              </a:lnSpc>
              <a:spcBef>
                <a:spcPct val="20000"/>
              </a:spcBef>
              <a:buSzPct val="80000"/>
              <a:buFont typeface="Arial" pitchFamily="34" charset="0"/>
              <a:buChar char="•"/>
            </a:pPr>
            <a:r>
              <a:rPr lang="en-US"/>
              <a:t>Third level</a:t>
            </a:r>
          </a:p>
          <a:p>
            <a:pPr marL="341176" lvl="3" indent="-341176" algn="l" defTabSz="913994" rtl="0" eaLnBrk="1" latinLnBrk="0" hangingPunct="1">
              <a:lnSpc>
                <a:spcPct val="90000"/>
              </a:lnSpc>
              <a:spcBef>
                <a:spcPct val="20000"/>
              </a:spcBef>
              <a:buSzPct val="80000"/>
              <a:buFont typeface="Arial" pitchFamily="34" charset="0"/>
              <a:buChar char="•"/>
            </a:pPr>
            <a:r>
              <a:rPr lang="en-US"/>
              <a:t>Fourth level</a:t>
            </a:r>
          </a:p>
          <a:p>
            <a:pPr marL="341176" lvl="4" indent="-341176" algn="l" defTabSz="913994" rtl="0" eaLnBrk="1" latinLnBrk="0" hangingPunct="1">
              <a:lnSpc>
                <a:spcPct val="90000"/>
              </a:lnSpc>
              <a:spcBef>
                <a:spcPct val="20000"/>
              </a:spcBef>
              <a:buSzPct val="80000"/>
              <a:buFont typeface="Arial" pitchFamily="34" charset="0"/>
              <a:buChar char="•"/>
            </a:pPr>
            <a:r>
              <a:rPr lang="en-US"/>
              <a:t>Fifth level</a:t>
            </a:r>
            <a:endParaRPr lang="en-US" dirty="0"/>
          </a:p>
        </p:txBody>
      </p:sp>
    </p:spTree>
    <p:extLst>
      <p:ext uri="{BB962C8B-B14F-4D97-AF65-F5344CB8AC3E}">
        <p14:creationId xmlns:p14="http://schemas.microsoft.com/office/powerpoint/2010/main" val="172372100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1963191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65761106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4047977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51764251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6772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5144193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02666482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81261793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084223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504721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image" Target="../media/image10.png"/><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theme" Target="../theme/theme10.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theme" Target="../theme/theme12.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image" Target="../media/image10.png"/><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theme" Target="../theme/theme13.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theme" Target="../theme/theme14.xml"/><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4.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5" Type="http://schemas.openxmlformats.org/officeDocument/2006/relationships/slideLayout" Target="../slideLayouts/slideLayout311.xml"/><Relationship Id="rId4" Type="http://schemas.openxmlformats.org/officeDocument/2006/relationships/slideLayout" Target="../slideLayouts/slideLayout310.xml"/><Relationship Id="rId9"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43.xml"/><Relationship Id="rId7" Type="http://schemas.openxmlformats.org/officeDocument/2006/relationships/theme" Target="../theme/theme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tags" Target="../tags/tag11.xml"/><Relationship Id="rId21" Type="http://schemas.openxmlformats.org/officeDocument/2006/relationships/slideLayout" Target="../slideLayouts/slideLayout67.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tags" Target="../tags/tag1.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theme" Target="../theme/theme4.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54.xml"/><Relationship Id="rId51" Type="http://schemas.openxmlformats.org/officeDocument/2006/relationships/tags" Target="../tags/tag23.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66.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image" Target="../media/image10.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theme" Target="../theme/theme5.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image" Target="../media/image27.png"/><Relationship Id="rId2" Type="http://schemas.openxmlformats.org/officeDocument/2006/relationships/slideLayout" Target="../slideLayouts/slideLayout128.xml"/><Relationship Id="rId16" Type="http://schemas.openxmlformats.org/officeDocument/2006/relationships/theme" Target="../theme/theme7.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6" Type="http://schemas.openxmlformats.org/officeDocument/2006/relationships/image" Target="../media/image27.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8.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theme" Target="../theme/theme9.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6519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948" r:id="rId6"/>
    <p:sldLayoutId id="2147483980" r:id="rId7"/>
    <p:sldLayoutId id="2147483981" r:id="rId8"/>
    <p:sldLayoutId id="2147483999" r:id="rId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8835022"/>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 id="2147483909" r:id="rId21"/>
    <p:sldLayoutId id="2147483910" r:id="rId22"/>
    <p:sldLayoutId id="2147483911" r:id="rId23"/>
    <p:sldLayoutId id="2147483912" r:id="rId24"/>
    <p:sldLayoutId id="2147483913" r:id="rId25"/>
    <p:sldLayoutId id="2147483914" r:id="rId26"/>
    <p:sldLayoutId id="2147483915" r:id="rId27"/>
    <p:sldLayoutId id="2147483916" r:id="rId28"/>
    <p:sldLayoutId id="2147483917" r:id="rId29"/>
    <p:sldLayoutId id="2147483918" r:id="rId30"/>
    <p:sldLayoutId id="2147483919" r:id="rId31"/>
    <p:sldLayoutId id="2147483920" r:id="rId32"/>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58723229"/>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679643752"/>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18"/>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894865008"/>
      </p:ext>
    </p:extLst>
  </p:cSld>
  <p:clrMap bg1="dk1" tx1="lt1" bg2="dk2"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9031052"/>
      </p:ext>
    </p:extLst>
  </p:cSld>
  <p:clrMap bg1="dk1" tx1="lt1" bg2="dk2" tx2="lt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 id="2147484020" r:id="rId20"/>
    <p:sldLayoutId id="2147484021" r:id="rId21"/>
    <p:sldLayoutId id="2147484022" r:id="rId22"/>
    <p:sldLayoutId id="2147484023" r:id="rId23"/>
    <p:sldLayoutId id="2147484024" r:id="rId24"/>
    <p:sldLayoutId id="2147484025" r:id="rId2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1794045"/>
      </p:ext>
    </p:extLst>
  </p:cSld>
  <p:clrMap bg1="dk1" tx1="lt1" bg2="dk2" tx2="lt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3" r:id="rId6"/>
    <p:sldLayoutId id="2147484034" r:id="rId7"/>
    <p:sldLayoutId id="2147484035" r:id="rId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2573172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3821140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7" r:id="rId6"/>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algn="l" defTabSz="684798" rtl="0"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algn="l" defTabSz="684798" rtl="0"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algn="l" defTabSz="684798" rtl="0"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333199815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183408388"/>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949" r:id="rId2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2" y="-8231"/>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27489173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3"/>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16504" y="6437768"/>
            <a:ext cx="2157436" cy="445084"/>
          </a:xfrm>
          <a:prstGeom prst="rect">
            <a:avLst/>
          </a:prstGeom>
          <a:noFill/>
        </p:spPr>
        <p:txBody>
          <a:bodyPr wrap="none" lIns="179259" tIns="143407" rIns="179259" bIns="143407" rtlCol="0" anchor="ctr">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0790047" y="6500884"/>
            <a:ext cx="1277671" cy="280008"/>
          </a:xfrm>
          <a:prstGeom prst="rect">
            <a:avLst/>
          </a:prstGeom>
        </p:spPr>
      </p:pic>
    </p:spTree>
    <p:extLst>
      <p:ext uri="{BB962C8B-B14F-4D97-AF65-F5344CB8AC3E}">
        <p14:creationId xmlns:p14="http://schemas.microsoft.com/office/powerpoint/2010/main" val="2566104380"/>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540043240"/>
      </p:ext>
    </p:extLst>
  </p:cSld>
  <p:clrMap bg1="dk1" tx1="lt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3839343843"/>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4.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5.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97.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72.xml"/><Relationship Id="rId4" Type="http://schemas.openxmlformats.org/officeDocument/2006/relationships/image" Target="../media/image57.png"/></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documentation/articles/virtual-networks-nsg/" TargetMode="External"/><Relationship Id="rId2" Type="http://schemas.openxmlformats.org/officeDocument/2006/relationships/notesSlide" Target="../notesSlides/notesSlide17.xml"/><Relationship Id="rId1" Type="http://schemas.openxmlformats.org/officeDocument/2006/relationships/slideLayout" Target="../slideLayouts/slideLayout8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87.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00.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0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7080">
                      <a:schemeClr val="accent4"/>
                    </a:gs>
                    <a:gs pos="32743">
                      <a:schemeClr val="accent4"/>
                    </a:gs>
                  </a:gsLst>
                  <a:lin ang="5400000" scaled="1"/>
                </a:gradFill>
              </a:rPr>
              <a:t>Azure</a:t>
            </a:r>
          </a:p>
        </p:txBody>
      </p:sp>
      <p:sp>
        <p:nvSpPr>
          <p:cNvPr id="3" name="Text Placeholder 2"/>
          <p:cNvSpPr>
            <a:spLocks noGrp="1"/>
          </p:cNvSpPr>
          <p:nvPr>
            <p:ph type="body" sz="quarter" idx="10"/>
          </p:nvPr>
        </p:nvSpPr>
        <p:spPr/>
        <p:txBody>
          <a:bodyPr/>
          <a:lstStyle/>
          <a:p>
            <a:r>
              <a:rPr lang="en-US" dirty="0">
                <a:gradFill>
                  <a:gsLst>
                    <a:gs pos="32743">
                      <a:schemeClr val="bg1"/>
                    </a:gs>
                    <a:gs pos="50000">
                      <a:schemeClr val="bg1"/>
                    </a:gs>
                  </a:gsLst>
                  <a:lin ang="5400000" scaled="1"/>
                </a:gradFill>
              </a:rPr>
              <a:t>Shivanshu Upadhyay</a:t>
            </a:r>
          </a:p>
          <a:p>
            <a:r>
              <a:rPr lang="en-US" dirty="0">
                <a:gradFill>
                  <a:gsLst>
                    <a:gs pos="32743">
                      <a:schemeClr val="bg1"/>
                    </a:gs>
                    <a:gs pos="50000">
                      <a:schemeClr val="bg1"/>
                    </a:gs>
                  </a:gsLst>
                  <a:lin ang="5400000" scaled="1"/>
                </a:gradFill>
              </a:rPr>
              <a:t>Cloud Solutions Architect</a:t>
            </a:r>
          </a:p>
        </p:txBody>
      </p:sp>
      <p:sp>
        <p:nvSpPr>
          <p:cNvPr id="6" name="Text Placeholder 5"/>
          <p:cNvSpPr>
            <a:spLocks noGrp="1"/>
          </p:cNvSpPr>
          <p:nvPr>
            <p:ph type="body" sz="quarter" idx="11"/>
          </p:nvPr>
        </p:nvSpPr>
        <p:spPr/>
        <p:txBody>
          <a:bodyPr/>
          <a:lstStyle/>
          <a:p>
            <a:r>
              <a:rPr lang="en-US" spc="0" dirty="0">
                <a:solidFill>
                  <a:srgbClr val="FFFFFF"/>
                </a:solidFill>
                <a:cs typeface="Segoe UI Light"/>
              </a:rPr>
              <a:t>Infrastructure as a Service</a:t>
            </a:r>
            <a:endParaRPr lang="en-US" dirty="0"/>
          </a:p>
        </p:txBody>
      </p:sp>
    </p:spTree>
    <p:extLst>
      <p:ext uri="{BB962C8B-B14F-4D97-AF65-F5344CB8AC3E}">
        <p14:creationId xmlns:p14="http://schemas.microsoft.com/office/powerpoint/2010/main" val="18827484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graphicFrame>
        <p:nvGraphicFramePr>
          <p:cNvPr id="3" name="Table 2"/>
          <p:cNvGraphicFramePr>
            <a:graphicFrameLocks noGrp="1"/>
          </p:cNvGraphicFramePr>
          <p:nvPr>
            <p:extLst>
              <p:ext uri="{D42A27DB-BD31-4B8C-83A1-F6EECF244321}">
                <p14:modId xmlns:p14="http://schemas.microsoft.com/office/powerpoint/2010/main" val="2027477780"/>
              </p:ext>
            </p:extLst>
          </p:nvPr>
        </p:nvGraphicFramePr>
        <p:xfrm>
          <a:off x="6040664" y="3088656"/>
          <a:ext cx="5445959" cy="2741386"/>
        </p:xfrm>
        <a:graphic>
          <a:graphicData uri="http://schemas.openxmlformats.org/drawingml/2006/table">
            <a:tbl>
              <a:tblPr firstRow="1" firstCol="1" bandRow="1">
                <a:tableStyleId>{5C22544A-7EE6-4342-B048-85BDC9FD1C3A}</a:tableStyleId>
              </a:tblPr>
              <a:tblGrid>
                <a:gridCol w="2208500">
                  <a:extLst>
                    <a:ext uri="{9D8B030D-6E8A-4147-A177-3AD203B41FA5}">
                      <a16:colId xmlns:a16="http://schemas.microsoft.com/office/drawing/2014/main" val="20000"/>
                    </a:ext>
                  </a:extLst>
                </a:gridCol>
                <a:gridCol w="3237459">
                  <a:extLst>
                    <a:ext uri="{9D8B030D-6E8A-4147-A177-3AD203B41FA5}">
                      <a16:colId xmlns:a16="http://schemas.microsoft.com/office/drawing/2014/main" val="20001"/>
                    </a:ext>
                  </a:extLst>
                </a:gridCol>
              </a:tblGrid>
              <a:tr h="424289">
                <a:tc>
                  <a:txBody>
                    <a:bodyPr/>
                    <a:lstStyle/>
                    <a:p>
                      <a:pPr marL="0" marR="0">
                        <a:lnSpc>
                          <a:spcPct val="115000"/>
                        </a:lnSpc>
                        <a:spcBef>
                          <a:spcPts val="0"/>
                        </a:spcBef>
                        <a:spcAft>
                          <a:spcPts val="0"/>
                        </a:spcAft>
                      </a:pPr>
                      <a:r>
                        <a:rPr lang="en-US" sz="1800" dirty="0">
                          <a:effectLst/>
                        </a:rPr>
                        <a:t>Layer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tc>
                <a:tc>
                  <a:txBody>
                    <a:bodyPr/>
                    <a:lstStyle/>
                    <a:p>
                      <a:pPr marL="0" marR="0">
                        <a:lnSpc>
                          <a:spcPct val="115000"/>
                        </a:lnSpc>
                        <a:spcBef>
                          <a:spcPts val="0"/>
                        </a:spcBef>
                        <a:spcAft>
                          <a:spcPts val="0"/>
                        </a:spcAft>
                      </a:pPr>
                      <a:r>
                        <a:rPr lang="en-US" sz="1800" dirty="0">
                          <a:effectLst/>
                        </a:rPr>
                        <a:t>Supported Technologies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tc>
                <a:extLst>
                  <a:ext uri="{0D108BD9-81ED-4DB2-BD59-A6C34878D82A}">
                    <a16:rowId xmlns:a16="http://schemas.microsoft.com/office/drawing/2014/main" val="10000"/>
                  </a:ext>
                </a:extLst>
              </a:tr>
              <a:tr h="630936">
                <a:tc>
                  <a:txBody>
                    <a:bodyPr/>
                    <a:lstStyle/>
                    <a:p>
                      <a:pPr marL="0" marR="0">
                        <a:lnSpc>
                          <a:spcPct val="115000"/>
                        </a:lnSpc>
                        <a:spcBef>
                          <a:spcPts val="0"/>
                        </a:spcBef>
                        <a:spcAft>
                          <a:spcPts val="0"/>
                        </a:spcAft>
                      </a:pPr>
                      <a:r>
                        <a:rPr lang="en-US" sz="1800">
                          <a:effectLst/>
                        </a:rPr>
                        <a:t>Configuration as Code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tc>
                <a:tc>
                  <a:txBody>
                    <a:bodyPr/>
                    <a:lstStyle/>
                    <a:p>
                      <a:pPr marL="0" marR="0">
                        <a:lnSpc>
                          <a:spcPct val="115000"/>
                        </a:lnSpc>
                        <a:spcBef>
                          <a:spcPts val="0"/>
                        </a:spcBef>
                        <a:spcAft>
                          <a:spcPts val="0"/>
                        </a:spcAft>
                      </a:pPr>
                      <a:r>
                        <a:rPr lang="en-US" sz="1800" dirty="0">
                          <a:effectLst/>
                        </a:rPr>
                        <a:t>ARM, Dockerfile, Docker Compose, </a:t>
                      </a:r>
                      <a:r>
                        <a:rPr lang="en-US" sz="1800" dirty="0" err="1">
                          <a:effectLst/>
                        </a:rPr>
                        <a:t>Marathon.json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tc>
                <a:extLst>
                  <a:ext uri="{0D108BD9-81ED-4DB2-BD59-A6C34878D82A}">
                    <a16:rowId xmlns:a16="http://schemas.microsoft.com/office/drawing/2014/main" val="10001"/>
                  </a:ext>
                </a:extLst>
              </a:tr>
              <a:tr h="630936">
                <a:tc>
                  <a:txBody>
                    <a:bodyPr/>
                    <a:lstStyle/>
                    <a:p>
                      <a:pPr marL="0" marR="0">
                        <a:lnSpc>
                          <a:spcPct val="115000"/>
                        </a:lnSpc>
                        <a:spcBef>
                          <a:spcPts val="0"/>
                        </a:spcBef>
                        <a:spcAft>
                          <a:spcPts val="0"/>
                        </a:spcAft>
                      </a:pPr>
                      <a:r>
                        <a:rPr lang="en-US" sz="1800" dirty="0">
                          <a:effectLst/>
                        </a:rPr>
                        <a:t>Host cluster management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tc>
                <a:tc>
                  <a:txBody>
                    <a:bodyPr/>
                    <a:lstStyle/>
                    <a:p>
                      <a:pPr marL="0" marR="0">
                        <a:lnSpc>
                          <a:spcPct val="115000"/>
                        </a:lnSpc>
                        <a:spcBef>
                          <a:spcPts val="0"/>
                        </a:spcBef>
                        <a:spcAft>
                          <a:spcPts val="0"/>
                        </a:spcAft>
                      </a:pPr>
                      <a:r>
                        <a:rPr lang="en-US" sz="1800" dirty="0">
                          <a:effectLst/>
                        </a:rPr>
                        <a:t>VM Scale</a:t>
                      </a:r>
                      <a:r>
                        <a:rPr lang="en-US" sz="1800" baseline="0" dirty="0">
                          <a:effectLst/>
                        </a:rPr>
                        <a:t> </a:t>
                      </a:r>
                      <a:r>
                        <a:rPr lang="en-US" sz="1800" dirty="0">
                          <a:effectLst/>
                        </a:rPr>
                        <a:t>Sets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tc>
                <a:extLst>
                  <a:ext uri="{0D108BD9-81ED-4DB2-BD59-A6C34878D82A}">
                    <a16:rowId xmlns:a16="http://schemas.microsoft.com/office/drawing/2014/main" val="10002"/>
                  </a:ext>
                </a:extLst>
              </a:tr>
              <a:tr h="630936">
                <a:tc>
                  <a:txBody>
                    <a:bodyPr/>
                    <a:lstStyle/>
                    <a:p>
                      <a:pPr marL="0" marR="0">
                        <a:lnSpc>
                          <a:spcPct val="115000"/>
                        </a:lnSpc>
                        <a:spcBef>
                          <a:spcPts val="0"/>
                        </a:spcBef>
                        <a:spcAft>
                          <a:spcPts val="0"/>
                        </a:spcAft>
                      </a:pPr>
                      <a:r>
                        <a:rPr lang="en-US" sz="1800" dirty="0">
                          <a:effectLst/>
                        </a:rPr>
                        <a:t>Container orchestration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tc>
                <a:tc>
                  <a:txBody>
                    <a:bodyPr/>
                    <a:lstStyle/>
                    <a:p>
                      <a:pPr marL="0" marR="0">
                        <a:lnSpc>
                          <a:spcPct val="115000"/>
                        </a:lnSpc>
                        <a:spcBef>
                          <a:spcPts val="0"/>
                        </a:spcBef>
                        <a:spcAft>
                          <a:spcPts val="0"/>
                        </a:spcAft>
                      </a:pPr>
                      <a:r>
                        <a:rPr lang="en-US" sz="1800" dirty="0">
                          <a:effectLst/>
                        </a:rPr>
                        <a:t>Docker Swarm, </a:t>
                      </a:r>
                      <a:r>
                        <a:rPr lang="en-US" sz="1800" dirty="0" err="1">
                          <a:effectLst/>
                        </a:rPr>
                        <a:t>Chronos</a:t>
                      </a:r>
                      <a:r>
                        <a:rPr lang="en-US" sz="1800" dirty="0">
                          <a:effectLst/>
                        </a:rPr>
                        <a:t>, Marathon,</a:t>
                      </a:r>
                      <a:r>
                        <a:rPr lang="en-US" sz="1800" baseline="0" dirty="0">
                          <a:effectLst/>
                        </a:rPr>
                        <a:t> </a:t>
                      </a:r>
                      <a:r>
                        <a:rPr lang="en-US" sz="1800" dirty="0">
                          <a:effectLst/>
                        </a:rPr>
                        <a:t>Apache Mesos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tc>
                <a:extLst>
                  <a:ext uri="{0D108BD9-81ED-4DB2-BD59-A6C34878D82A}">
                    <a16:rowId xmlns:a16="http://schemas.microsoft.com/office/drawing/2014/main" val="10003"/>
                  </a:ext>
                </a:extLst>
              </a:tr>
              <a:tr h="424289">
                <a:tc>
                  <a:txBody>
                    <a:bodyPr/>
                    <a:lstStyle/>
                    <a:p>
                      <a:pPr marL="0" marR="0">
                        <a:lnSpc>
                          <a:spcPct val="115000"/>
                        </a:lnSpc>
                        <a:spcBef>
                          <a:spcPts val="0"/>
                        </a:spcBef>
                        <a:spcAft>
                          <a:spcPts val="0"/>
                        </a:spcAft>
                      </a:pPr>
                      <a:r>
                        <a:rPr lang="en-US" sz="1800">
                          <a:effectLst/>
                        </a:rPr>
                        <a:t>Monitoring</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tc>
                <a:tc>
                  <a:txBody>
                    <a:bodyPr/>
                    <a:lstStyle/>
                    <a:p>
                      <a:pPr marL="0" marR="0">
                        <a:lnSpc>
                          <a:spcPct val="115000"/>
                        </a:lnSpc>
                        <a:spcBef>
                          <a:spcPts val="0"/>
                        </a:spcBef>
                        <a:spcAft>
                          <a:spcPts val="0"/>
                        </a:spcAft>
                      </a:pPr>
                      <a:r>
                        <a:rPr lang="en-US" sz="1800" dirty="0">
                          <a:effectLst/>
                        </a:rPr>
                        <a:t>OMS, App Insights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504" y="3088656"/>
            <a:ext cx="3811541" cy="2801482"/>
          </a:xfrm>
          <a:prstGeom prst="rect">
            <a:avLst/>
          </a:prstGeom>
        </p:spPr>
      </p:pic>
      <p:sp>
        <p:nvSpPr>
          <p:cNvPr id="11" name="TextBox 10"/>
          <p:cNvSpPr txBox="1"/>
          <p:nvPr/>
        </p:nvSpPr>
        <p:spPr>
          <a:xfrm>
            <a:off x="1170403" y="1536807"/>
            <a:ext cx="901862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t>Create, configure, and manage a cluster of virtual machines that are preconfigured to run containerized application.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22334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a:t>
            </a:r>
          </a:p>
        </p:txBody>
      </p:sp>
      <p:pic>
        <p:nvPicPr>
          <p:cNvPr id="4" name="Picture 2" descr="https://acom.azurecomcdn.net/80C57D/cdn/mediahandler/docarticles/dpsmedia-prod/azure.microsoft.com/en-us/documentation/articles/service-fabric-overview/20160610100834/service-fabric-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599" y="1561448"/>
            <a:ext cx="10221124" cy="451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HPC Compute VM’s: A8-9 (A10-11)</a:t>
            </a:r>
          </a:p>
        </p:txBody>
      </p:sp>
      <p:sp>
        <p:nvSpPr>
          <p:cNvPr id="3" name="Content Placeholder 2"/>
          <p:cNvSpPr>
            <a:spLocks noGrp="1"/>
          </p:cNvSpPr>
          <p:nvPr>
            <p:ph sz="half" idx="1"/>
          </p:nvPr>
        </p:nvSpPr>
        <p:spPr>
          <a:xfrm>
            <a:off x="520041" y="1448083"/>
            <a:ext cx="5487050" cy="4650056"/>
          </a:xfrm>
        </p:spPr>
        <p:txBody>
          <a:bodyPr/>
          <a:lstStyle/>
          <a:p>
            <a:pPr marL="0" indent="0">
              <a:buNone/>
            </a:pPr>
            <a:r>
              <a:rPr lang="en-US" sz="2353" dirty="0">
                <a:latin typeface="+mn-lt"/>
              </a:rPr>
              <a:t>Hardware designed for HPC</a:t>
            </a:r>
          </a:p>
          <a:p>
            <a:r>
              <a:rPr lang="en-US" sz="1961" dirty="0">
                <a:latin typeface="+mn-lt"/>
              </a:rPr>
              <a:t>High CPU:  2x8 core processors per node, </a:t>
            </a:r>
            <a:r>
              <a:rPr lang="en-US" sz="1961" dirty="0" err="1">
                <a:latin typeface="+mn-lt"/>
              </a:rPr>
              <a:t>Sandybridge</a:t>
            </a:r>
            <a:r>
              <a:rPr lang="en-US" sz="1961" dirty="0">
                <a:latin typeface="+mn-lt"/>
              </a:rPr>
              <a:t> E-2670 at </a:t>
            </a:r>
            <a:r>
              <a:rPr lang="en-US" sz="1961" b="1" dirty="0">
                <a:latin typeface="+mn-lt"/>
              </a:rPr>
              <a:t>2.6 GHz</a:t>
            </a:r>
          </a:p>
          <a:p>
            <a:r>
              <a:rPr lang="en-US" sz="1961" dirty="0">
                <a:latin typeface="+mn-lt"/>
              </a:rPr>
              <a:t>High Memory: </a:t>
            </a:r>
            <a:r>
              <a:rPr lang="en-US" sz="1961" b="1" dirty="0">
                <a:latin typeface="+mn-lt"/>
              </a:rPr>
              <a:t>128 GB</a:t>
            </a:r>
            <a:r>
              <a:rPr lang="en-US" sz="1961" dirty="0">
                <a:latin typeface="+mn-lt"/>
              </a:rPr>
              <a:t>, 1600MHz DDR3</a:t>
            </a:r>
          </a:p>
          <a:p>
            <a:r>
              <a:rPr lang="en-US" sz="1961" dirty="0">
                <a:latin typeface="+mn-lt"/>
              </a:rPr>
              <a:t>Fast Interconnect: </a:t>
            </a:r>
            <a:r>
              <a:rPr lang="en-US" sz="1961" b="1" dirty="0">
                <a:latin typeface="+mn-lt"/>
              </a:rPr>
              <a:t>QDR </a:t>
            </a:r>
            <a:r>
              <a:rPr lang="en-US" sz="1961" b="1" dirty="0" err="1">
                <a:latin typeface="+mn-lt"/>
              </a:rPr>
              <a:t>InfiniBand</a:t>
            </a:r>
            <a:r>
              <a:rPr lang="en-US" sz="1961" b="1" dirty="0">
                <a:latin typeface="+mn-lt"/>
              </a:rPr>
              <a:t> </a:t>
            </a:r>
            <a:r>
              <a:rPr lang="en-US" sz="1961" dirty="0">
                <a:latin typeface="+mn-lt"/>
              </a:rPr>
              <a:t>for intra deployment traffic, 10gigE for standard Azure traffic and internet access</a:t>
            </a:r>
          </a:p>
          <a:p>
            <a:r>
              <a:rPr lang="en-US" sz="1961" dirty="0">
                <a:latin typeface="+mn-lt"/>
              </a:rPr>
              <a:t>Scratch storage: 2 TB per node</a:t>
            </a:r>
          </a:p>
          <a:p>
            <a:r>
              <a:rPr lang="en-US" sz="1961" dirty="0">
                <a:latin typeface="+mn-lt"/>
              </a:rPr>
              <a:t>Available in 8 core/56 GB and 16 core/112 GB instances</a:t>
            </a:r>
          </a:p>
          <a:p>
            <a:r>
              <a:rPr lang="en-US" sz="1961" dirty="0">
                <a:latin typeface="+mn-lt"/>
              </a:rPr>
              <a:t>RDMA for Linux and Windows</a:t>
            </a:r>
          </a:p>
          <a:p>
            <a:r>
              <a:rPr lang="en-US" sz="1961" dirty="0">
                <a:latin typeface="+mn-lt"/>
              </a:rPr>
              <a:t>Available in 7 regions</a:t>
            </a:r>
          </a:p>
          <a:p>
            <a:pPr marL="0" indent="0">
              <a:buNone/>
            </a:pPr>
            <a:endParaRPr lang="en-US" sz="1961" dirty="0">
              <a:latin typeface="+mn-lt"/>
            </a:endParaRPr>
          </a:p>
          <a:p>
            <a:pPr marL="0" indent="0">
              <a:buNone/>
            </a:pPr>
            <a:endParaRPr lang="en-US" sz="2353" b="1" i="1" dirty="0">
              <a:solidFill>
                <a:srgbClr val="FFC000"/>
              </a:solidFill>
              <a:latin typeface="+mn-lt"/>
            </a:endParaRPr>
          </a:p>
        </p:txBody>
      </p:sp>
      <p:sp>
        <p:nvSpPr>
          <p:cNvPr id="9" name="Content Placeholder 8"/>
          <p:cNvSpPr>
            <a:spLocks noGrp="1"/>
          </p:cNvSpPr>
          <p:nvPr>
            <p:ph sz="half" idx="2"/>
          </p:nvPr>
        </p:nvSpPr>
        <p:spPr>
          <a:xfrm>
            <a:off x="6183324" y="1448083"/>
            <a:ext cx="5487050" cy="2139114"/>
          </a:xfrm>
        </p:spPr>
        <p:txBody>
          <a:bodyPr/>
          <a:lstStyle/>
          <a:p>
            <a:pPr marL="0" lvl="1" indent="0">
              <a:buNone/>
            </a:pPr>
            <a:r>
              <a:rPr lang="en-US" sz="2353" dirty="0">
                <a:solidFill>
                  <a:schemeClr val="tx1"/>
                </a:solidFill>
              </a:rPr>
              <a:t>Bare Metal Equivalent Performance</a:t>
            </a:r>
          </a:p>
          <a:p>
            <a:pPr marL="457016" lvl="1"/>
            <a:r>
              <a:rPr lang="en-US" sz="1961" dirty="0">
                <a:solidFill>
                  <a:schemeClr val="tx1"/>
                </a:solidFill>
              </a:rPr>
              <a:t>~2.5-3.1 microsecond latency</a:t>
            </a:r>
          </a:p>
          <a:p>
            <a:pPr marL="457016" lvl="1"/>
            <a:r>
              <a:rPr lang="en-US" sz="1961" dirty="0">
                <a:solidFill>
                  <a:schemeClr val="tx1"/>
                </a:solidFill>
              </a:rPr>
              <a:t>&gt;3GB/sec non blocking</a:t>
            </a:r>
          </a:p>
          <a:p>
            <a:pPr marL="457016" lvl="1"/>
            <a:r>
              <a:rPr lang="en-US" sz="1961" dirty="0">
                <a:solidFill>
                  <a:schemeClr val="tx1"/>
                </a:solidFill>
              </a:rPr>
              <a:t>90% efficiency on </a:t>
            </a:r>
            <a:r>
              <a:rPr lang="en-US" sz="1961" dirty="0" err="1">
                <a:solidFill>
                  <a:schemeClr val="tx1"/>
                </a:solidFill>
              </a:rPr>
              <a:t>Linpack</a:t>
            </a:r>
            <a:endParaRPr lang="en-US" sz="1961" dirty="0">
              <a:solidFill>
                <a:schemeClr val="tx1"/>
              </a:solidFill>
            </a:endParaRPr>
          </a:p>
          <a:p>
            <a:pPr marL="457016" lvl="1"/>
            <a:r>
              <a:rPr lang="en-US" sz="1961" dirty="0">
                <a:solidFill>
                  <a:schemeClr val="tx1"/>
                </a:solidFill>
              </a:rPr>
              <a:t>Example: linear scaling on NAMD</a:t>
            </a:r>
          </a:p>
          <a:p>
            <a:pPr lvl="1"/>
            <a:endParaRPr lang="en-US" sz="1800" dirty="0">
              <a:solidFill>
                <a:schemeClr val="tx1"/>
              </a:solidFill>
            </a:endParaRPr>
          </a:p>
        </p:txBody>
      </p:sp>
      <p:pic>
        <p:nvPicPr>
          <p:cNvPr id="1026" name="Chart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892" y="3417574"/>
            <a:ext cx="5199912" cy="291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04170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Scheduler Agnostic</a:t>
            </a:r>
          </a:p>
        </p:txBody>
      </p:sp>
      <p:sp>
        <p:nvSpPr>
          <p:cNvPr id="3" name="Content Placeholder 2"/>
          <p:cNvSpPr>
            <a:spLocks noGrp="1"/>
          </p:cNvSpPr>
          <p:nvPr>
            <p:ph sz="quarter" idx="10"/>
          </p:nvPr>
        </p:nvSpPr>
        <p:spPr>
          <a:xfrm>
            <a:off x="269239" y="1664188"/>
            <a:ext cx="11922762" cy="4848742"/>
          </a:xfrm>
        </p:spPr>
        <p:txBody>
          <a:bodyPr/>
          <a:lstStyle/>
          <a:p>
            <a:r>
              <a:rPr lang="en-US" dirty="0"/>
              <a:t>Commercial: </a:t>
            </a:r>
            <a:r>
              <a:rPr lang="en-US" dirty="0">
                <a:solidFill>
                  <a:srgbClr val="FFC000"/>
                </a:solidFill>
              </a:rPr>
              <a:t>Altair PBS</a:t>
            </a:r>
            <a:r>
              <a:rPr lang="en-US" dirty="0"/>
              <a:t>, </a:t>
            </a:r>
            <a:r>
              <a:rPr lang="en-US" dirty="0" err="1"/>
              <a:t>Univa</a:t>
            </a:r>
            <a:r>
              <a:rPr lang="en-US" dirty="0"/>
              <a:t> Grid Engine, IBM LSF, Adaptive Computing Moab</a:t>
            </a:r>
          </a:p>
          <a:p>
            <a:r>
              <a:rPr lang="en-US" dirty="0"/>
              <a:t>Open Source: </a:t>
            </a:r>
            <a:r>
              <a:rPr lang="en-US" dirty="0">
                <a:solidFill>
                  <a:srgbClr val="FFC000"/>
                </a:solidFill>
              </a:rPr>
              <a:t>SLURM</a:t>
            </a:r>
            <a:r>
              <a:rPr lang="en-US" dirty="0"/>
              <a:t>, SGE, Torque</a:t>
            </a:r>
          </a:p>
          <a:p>
            <a:r>
              <a:rPr lang="en-US" dirty="0"/>
              <a:t>Financial Services: </a:t>
            </a:r>
            <a:r>
              <a:rPr lang="en-US" dirty="0" err="1">
                <a:solidFill>
                  <a:srgbClr val="FFC000"/>
                </a:solidFill>
              </a:rPr>
              <a:t>Tibco</a:t>
            </a:r>
            <a:r>
              <a:rPr lang="en-US" dirty="0">
                <a:solidFill>
                  <a:srgbClr val="FFC000"/>
                </a:solidFill>
              </a:rPr>
              <a:t> Data Synapse</a:t>
            </a:r>
            <a:r>
              <a:rPr lang="en-US" dirty="0"/>
              <a:t>, IBM Platform Symphony</a:t>
            </a:r>
          </a:p>
          <a:p>
            <a:r>
              <a:rPr lang="en-US" dirty="0"/>
              <a:t>Microsoft Hybrid: Microsoft </a:t>
            </a:r>
            <a:r>
              <a:rPr lang="en-US" dirty="0">
                <a:solidFill>
                  <a:srgbClr val="FFC000"/>
                </a:solidFill>
              </a:rPr>
              <a:t>HPC Pack </a:t>
            </a:r>
            <a:r>
              <a:rPr lang="en-US" dirty="0"/>
              <a:t>(Windows and also now Linux) </a:t>
            </a:r>
          </a:p>
          <a:p>
            <a:endParaRPr lang="en-US" dirty="0"/>
          </a:p>
          <a:p>
            <a:r>
              <a:rPr lang="en-US" dirty="0"/>
              <a:t>Deploy via template (see our samples)</a:t>
            </a:r>
          </a:p>
          <a:p>
            <a:r>
              <a:rPr lang="en-US" dirty="0"/>
              <a:t>Connect network with VPN or Express Route</a:t>
            </a:r>
          </a:p>
          <a:p>
            <a:r>
              <a:rPr lang="en-US" dirty="0"/>
              <a:t>Scripts to scale up and down</a:t>
            </a:r>
          </a:p>
          <a:p>
            <a:r>
              <a:rPr lang="en-US" dirty="0"/>
              <a:t>Still need to </a:t>
            </a:r>
            <a:r>
              <a:rPr lang="en-US" dirty="0">
                <a:solidFill>
                  <a:srgbClr val="FFC000"/>
                </a:solidFill>
              </a:rPr>
              <a:t>stage data </a:t>
            </a:r>
            <a:r>
              <a:rPr lang="en-US" dirty="0"/>
              <a:t>(think about Azure Data Factory)</a:t>
            </a:r>
          </a:p>
          <a:p>
            <a:endParaRPr lang="en-US" dirty="0"/>
          </a:p>
          <a:p>
            <a:r>
              <a:rPr lang="en-US" dirty="0"/>
              <a:t>Partner tools: </a:t>
            </a:r>
            <a:r>
              <a:rPr lang="en-US" dirty="0">
                <a:solidFill>
                  <a:srgbClr val="FFC000"/>
                </a:solidFill>
              </a:rPr>
              <a:t>Cycle Computing</a:t>
            </a:r>
            <a:r>
              <a:rPr lang="en-US" dirty="0"/>
              <a:t>, </a:t>
            </a:r>
            <a:r>
              <a:rPr lang="en-US" dirty="0" err="1"/>
              <a:t>UberCloud</a:t>
            </a:r>
            <a:r>
              <a:rPr lang="en-US" dirty="0"/>
              <a:t>, </a:t>
            </a:r>
            <a:r>
              <a:rPr lang="en-US" dirty="0" err="1"/>
              <a:t>Elastacluster</a:t>
            </a:r>
            <a:r>
              <a:rPr lang="en-US" dirty="0"/>
              <a:t>, Altair, </a:t>
            </a:r>
            <a:r>
              <a:rPr lang="en-US" dirty="0">
                <a:solidFill>
                  <a:srgbClr val="FFC000"/>
                </a:solidFill>
              </a:rPr>
              <a:t>Rescale</a:t>
            </a:r>
          </a:p>
        </p:txBody>
      </p:sp>
    </p:spTree>
    <p:extLst>
      <p:ext uri="{BB962C8B-B14F-4D97-AF65-F5344CB8AC3E}">
        <p14:creationId xmlns:p14="http://schemas.microsoft.com/office/powerpoint/2010/main" val="705182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9" name="Straight Arrow Connector 38"/>
          <p:cNvCxnSpPr/>
          <p:nvPr/>
        </p:nvCxnSpPr>
        <p:spPr>
          <a:xfrm>
            <a:off x="3860676" y="1645625"/>
            <a:ext cx="5241" cy="1344637"/>
          </a:xfrm>
          <a:prstGeom prst="straightConnector1">
            <a:avLst/>
          </a:prstGeom>
          <a:noFill/>
          <a:ln w="41275" cap="rnd" cmpd="sng" algn="ctr">
            <a:solidFill>
              <a:schemeClr val="tx1"/>
            </a:solidFill>
            <a:prstDash val="sysDot"/>
            <a:tailEnd type="none"/>
          </a:ln>
          <a:effectLst/>
        </p:spPr>
      </p:cxnSp>
      <p:sp>
        <p:nvSpPr>
          <p:cNvPr id="2" name="Title 1"/>
          <p:cNvSpPr>
            <a:spLocks noGrp="1"/>
          </p:cNvSpPr>
          <p:nvPr>
            <p:ph type="title"/>
          </p:nvPr>
        </p:nvSpPr>
        <p:spPr>
          <a:xfrm>
            <a:off x="268927" y="291548"/>
            <a:ext cx="11923073" cy="899537"/>
          </a:xfrm>
        </p:spPr>
        <p:txBody>
          <a:bodyPr/>
          <a:lstStyle/>
          <a:p>
            <a:r>
              <a:rPr lang="en-US" sz="5000" dirty="0"/>
              <a:t>Azure Batch: Job Scheduling as a Service</a:t>
            </a:r>
          </a:p>
        </p:txBody>
      </p:sp>
      <p:grpSp>
        <p:nvGrpSpPr>
          <p:cNvPr id="4" name="Group 3"/>
          <p:cNvGrpSpPr/>
          <p:nvPr/>
        </p:nvGrpSpPr>
        <p:grpSpPr>
          <a:xfrm>
            <a:off x="188557" y="1637767"/>
            <a:ext cx="11736211" cy="2987570"/>
            <a:chOff x="192338" y="1670111"/>
            <a:chExt cx="11971546" cy="3047477"/>
          </a:xfrm>
        </p:grpSpPr>
        <p:cxnSp>
          <p:nvCxnSpPr>
            <p:cNvPr id="27" name="Straight Arrow Connector 26"/>
            <p:cNvCxnSpPr/>
            <p:nvPr/>
          </p:nvCxnSpPr>
          <p:spPr>
            <a:xfrm>
              <a:off x="2074021" y="4362315"/>
              <a:ext cx="5346" cy="182880"/>
            </a:xfrm>
            <a:prstGeom prst="straightConnector1">
              <a:avLst/>
            </a:prstGeom>
            <a:noFill/>
            <a:ln w="41275" cap="rnd" cmpd="sng" algn="ctr">
              <a:solidFill>
                <a:schemeClr val="tx1"/>
              </a:solidFill>
              <a:prstDash val="sysDot"/>
              <a:tailEnd type="none"/>
            </a:ln>
            <a:effectLst/>
          </p:spPr>
        </p:cxnSp>
        <p:cxnSp>
          <p:nvCxnSpPr>
            <p:cNvPr id="15" name="Straight Arrow Connector 14"/>
            <p:cNvCxnSpPr/>
            <p:nvPr/>
          </p:nvCxnSpPr>
          <p:spPr>
            <a:xfrm>
              <a:off x="3930073" y="1670111"/>
              <a:ext cx="5346" cy="1371600"/>
            </a:xfrm>
            <a:prstGeom prst="straightConnector1">
              <a:avLst/>
            </a:prstGeom>
            <a:noFill/>
            <a:ln w="41275" cap="rnd" cmpd="sng" algn="ctr">
              <a:solidFill>
                <a:schemeClr val="tx1"/>
              </a:solidFill>
              <a:prstDash val="sysDot"/>
              <a:tailEnd type="none"/>
            </a:ln>
            <a:effectLst/>
          </p:spPr>
        </p:cxnSp>
        <p:sp>
          <p:nvSpPr>
            <p:cNvPr id="6" name="Rounded Rectangle 5"/>
            <p:cNvSpPr/>
            <p:nvPr/>
          </p:nvSpPr>
          <p:spPr>
            <a:xfrm>
              <a:off x="192338" y="3046854"/>
              <a:ext cx="7478461" cy="1317974"/>
            </a:xfrm>
            <a:prstGeom prst="roundRect">
              <a:avLst>
                <a:gd name="adj" fmla="val 0"/>
              </a:avLst>
            </a:prstGeom>
            <a:solidFill>
              <a:schemeClr val="accent2"/>
            </a:solidFill>
            <a:ln w="9525" cap="flat" cmpd="sng" algn="ctr">
              <a:noFill/>
              <a:prstDash val="solid"/>
              <a:round/>
            </a:ln>
            <a:effectLst/>
          </p:spPr>
          <p:txBody>
            <a:bodyPr lIns="179285" tIns="89642" rIns="179285" bIns="143428" rtlCol="0" anchor="t" anchorCtr="0"/>
            <a:lstStyle/>
            <a:p>
              <a:pPr algn="ctr" defTabSz="896354">
                <a:spcAft>
                  <a:spcPts val="288"/>
                </a:spcAft>
                <a:defRPr/>
              </a:pPr>
              <a:r>
                <a:rPr lang="en-US" sz="2745" kern="0" dirty="0">
                  <a:gradFill>
                    <a:gsLst>
                      <a:gs pos="1250">
                        <a:schemeClr val="tx1"/>
                      </a:gs>
                      <a:gs pos="100000">
                        <a:schemeClr val="tx1"/>
                      </a:gs>
                    </a:gsLst>
                    <a:lin ang="5400000" scaled="0"/>
                  </a:gradFill>
                </a:rPr>
                <a:t>Azure Batch</a:t>
              </a:r>
            </a:p>
          </p:txBody>
        </p:sp>
        <p:sp>
          <p:nvSpPr>
            <p:cNvPr id="26" name="Rounded Rectangle 25"/>
            <p:cNvSpPr/>
            <p:nvPr/>
          </p:nvSpPr>
          <p:spPr>
            <a:xfrm>
              <a:off x="282500" y="3646726"/>
              <a:ext cx="7298136" cy="575295"/>
            </a:xfrm>
            <a:prstGeom prst="roundRect">
              <a:avLst>
                <a:gd name="adj" fmla="val 0"/>
              </a:avLst>
            </a:prstGeom>
            <a:solidFill>
              <a:schemeClr val="accent2"/>
            </a:solidFill>
            <a:ln w="19050" cap="flat" cmpd="sng" algn="ctr">
              <a:solidFill>
                <a:schemeClr val="tx1"/>
              </a:solidFill>
              <a:prstDash val="solid"/>
              <a:round/>
            </a:ln>
            <a:effectLst/>
          </p:spPr>
          <p:txBody>
            <a:bodyPr rtlCol="0" anchor="ctr" anchorCtr="0"/>
            <a:lstStyle/>
            <a:p>
              <a:pPr algn="ctr" defTabSz="896354">
                <a:defRPr/>
              </a:pPr>
              <a:r>
                <a:rPr lang="en-US" sz="1961" kern="0" dirty="0">
                  <a:gradFill>
                    <a:gsLst>
                      <a:gs pos="1250">
                        <a:schemeClr val="tx1"/>
                      </a:gs>
                      <a:gs pos="100000">
                        <a:schemeClr val="tx1"/>
                      </a:gs>
                    </a:gsLst>
                    <a:lin ang="5400000" scaled="0"/>
                  </a:gradFill>
                </a:rPr>
                <a:t>VM management and job scheduling</a:t>
              </a:r>
            </a:p>
          </p:txBody>
        </p:sp>
        <p:sp>
          <p:nvSpPr>
            <p:cNvPr id="28" name="Freeform 27"/>
            <p:cNvSpPr/>
            <p:nvPr/>
          </p:nvSpPr>
          <p:spPr bwMode="auto">
            <a:xfrm>
              <a:off x="7805103" y="3610516"/>
              <a:ext cx="0" cy="64008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sp>
          <p:nvSpPr>
            <p:cNvPr id="29" name="Freeform 28"/>
            <p:cNvSpPr/>
            <p:nvPr/>
          </p:nvSpPr>
          <p:spPr bwMode="auto">
            <a:xfrm flipV="1">
              <a:off x="7797800" y="3875312"/>
              <a:ext cx="717658" cy="4571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sp>
          <p:nvSpPr>
            <p:cNvPr id="3" name="Rectangle 2"/>
            <p:cNvSpPr/>
            <p:nvPr/>
          </p:nvSpPr>
          <p:spPr>
            <a:xfrm>
              <a:off x="8535068" y="3394149"/>
              <a:ext cx="3628816" cy="1323439"/>
            </a:xfrm>
            <a:prstGeom prst="rect">
              <a:avLst/>
            </a:prstGeom>
          </p:spPr>
          <p:txBody>
            <a:bodyPr wrap="square">
              <a:spAutoFit/>
            </a:bodyPr>
            <a:lstStyle/>
            <a:p>
              <a:pPr marL="179277" indent="-179277" defTabSz="896091" fontAlgn="base">
                <a:spcBef>
                  <a:spcPct val="0"/>
                </a:spcBef>
                <a:spcAft>
                  <a:spcPct val="0"/>
                </a:spcAft>
                <a:buFont typeface="Arial" panose="020B0604020202020204" pitchFamily="34" charset="0"/>
                <a:buChar char="•"/>
              </a:pPr>
              <a:r>
                <a:rPr lang="en-US" sz="1961" dirty="0">
                  <a:gradFill>
                    <a:gsLst>
                      <a:gs pos="1250">
                        <a:schemeClr val="tx1"/>
                      </a:gs>
                      <a:gs pos="100000">
                        <a:schemeClr val="tx1"/>
                      </a:gs>
                    </a:gsLst>
                    <a:lin ang="5400000" scaled="0"/>
                  </a:gradFill>
                </a:rPr>
                <a:t>Foundational batch processing service</a:t>
              </a:r>
            </a:p>
            <a:p>
              <a:pPr marL="179277" indent="-179277" defTabSz="896091" fontAlgn="base">
                <a:spcBef>
                  <a:spcPct val="0"/>
                </a:spcBef>
                <a:spcAft>
                  <a:spcPct val="0"/>
                </a:spcAft>
                <a:buFont typeface="Arial" panose="020B0604020202020204" pitchFamily="34" charset="0"/>
                <a:buChar char="•"/>
              </a:pPr>
              <a:r>
                <a:rPr lang="en-US" sz="1961" dirty="0">
                  <a:gradFill>
                    <a:gsLst>
                      <a:gs pos="1250">
                        <a:schemeClr val="tx1"/>
                      </a:gs>
                      <a:gs pos="100000">
                        <a:schemeClr val="tx1"/>
                      </a:gs>
                    </a:gsLst>
                    <a:lin ang="5400000" scaled="0"/>
                  </a:gradFill>
                </a:rPr>
                <a:t>Don’t worry about the “plumbing”</a:t>
              </a:r>
            </a:p>
          </p:txBody>
        </p:sp>
      </p:grpSp>
      <p:sp>
        <p:nvSpPr>
          <p:cNvPr id="20" name="Rounded Rectangle 19"/>
          <p:cNvSpPr/>
          <p:nvPr/>
        </p:nvSpPr>
        <p:spPr>
          <a:xfrm>
            <a:off x="269239" y="1185165"/>
            <a:ext cx="7171399" cy="460666"/>
          </a:xfrm>
          <a:prstGeom prst="roundRect">
            <a:avLst>
              <a:gd name="adj" fmla="val 0"/>
            </a:avLst>
          </a:prstGeom>
          <a:solidFill>
            <a:schemeClr val="accent5"/>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96354">
              <a:defRPr/>
            </a:pPr>
            <a:r>
              <a:rPr lang="en-US" sz="2353" kern="0" dirty="0">
                <a:gradFill>
                  <a:gsLst>
                    <a:gs pos="1250">
                      <a:schemeClr val="tx1"/>
                    </a:gs>
                    <a:gs pos="100000">
                      <a:schemeClr val="tx1"/>
                    </a:gs>
                  </a:gsLst>
                  <a:lin ang="5400000" scaled="0"/>
                </a:gradFill>
              </a:rPr>
              <a:t>User application or service</a:t>
            </a:r>
          </a:p>
        </p:txBody>
      </p:sp>
      <p:sp>
        <p:nvSpPr>
          <p:cNvPr id="21" name="Rounded Rectangle 20"/>
          <p:cNvSpPr/>
          <p:nvPr/>
        </p:nvSpPr>
        <p:spPr>
          <a:xfrm>
            <a:off x="188558" y="4478141"/>
            <a:ext cx="7331450" cy="1593212"/>
          </a:xfrm>
          <a:prstGeom prst="roundRect">
            <a:avLst>
              <a:gd name="adj" fmla="val 0"/>
            </a:avLst>
          </a:prstGeom>
          <a:noFill/>
          <a:ln w="10795" cap="flat" cmpd="sng" algn="ctr">
            <a:solidFill>
              <a:schemeClr val="tx1"/>
            </a:solidFill>
            <a:prstDash val="solid"/>
            <a:round/>
          </a:ln>
          <a:effectLst/>
        </p:spPr>
        <p:txBody>
          <a:bodyPr rtlCol="0" anchor="ctr"/>
          <a:lstStyle/>
          <a:p>
            <a:pPr algn="ctr" defTabSz="896354">
              <a:defRPr/>
            </a:pPr>
            <a:endParaRPr lang="en-US" sz="1730" kern="0" dirty="0">
              <a:solidFill>
                <a:srgbClr val="505050"/>
              </a:solidFill>
            </a:endParaRPr>
          </a:p>
        </p:txBody>
      </p:sp>
      <p:grpSp>
        <p:nvGrpSpPr>
          <p:cNvPr id="22" name="Group 21"/>
          <p:cNvGrpSpPr/>
          <p:nvPr/>
        </p:nvGrpSpPr>
        <p:grpSpPr>
          <a:xfrm>
            <a:off x="276947" y="4563087"/>
            <a:ext cx="7154670" cy="1443471"/>
            <a:chOff x="285796" y="4909275"/>
            <a:chExt cx="7298136" cy="1472416"/>
          </a:xfrm>
        </p:grpSpPr>
        <p:sp>
          <p:nvSpPr>
            <p:cNvPr id="23" name="Rounded Rectangle 22"/>
            <p:cNvSpPr/>
            <p:nvPr/>
          </p:nvSpPr>
          <p:spPr>
            <a:xfrm>
              <a:off x="285796" y="4909275"/>
              <a:ext cx="3566160"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chemeClr val="tx1"/>
                      </a:gs>
                      <a:gs pos="100000">
                        <a:schemeClr val="tx1"/>
                      </a:gs>
                    </a:gsLst>
                    <a:lin ang="5400000" scaled="0"/>
                  </a:gradFill>
                </a:rPr>
                <a:t>PaaS</a:t>
              </a:r>
            </a:p>
            <a:p>
              <a:pPr algn="ctr" defTabSz="896354">
                <a:defRPr/>
              </a:pPr>
              <a:r>
                <a:rPr lang="en-US" sz="1961" kern="0" dirty="0">
                  <a:gradFill>
                    <a:gsLst>
                      <a:gs pos="1250">
                        <a:schemeClr val="tx1"/>
                      </a:gs>
                      <a:gs pos="100000">
                        <a:schemeClr val="tx1"/>
                      </a:gs>
                    </a:gsLst>
                    <a:lin ang="5400000" scaled="0"/>
                  </a:gradFill>
                </a:rPr>
                <a:t>Cloud Services</a:t>
              </a:r>
            </a:p>
          </p:txBody>
        </p:sp>
        <p:sp>
          <p:nvSpPr>
            <p:cNvPr id="24" name="Rounded Rectangle 23"/>
            <p:cNvSpPr/>
            <p:nvPr/>
          </p:nvSpPr>
          <p:spPr>
            <a:xfrm>
              <a:off x="4013536" y="4909275"/>
              <a:ext cx="3570396"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chemeClr val="tx1"/>
                      </a:gs>
                      <a:gs pos="100000">
                        <a:schemeClr val="tx1"/>
                      </a:gs>
                    </a:gsLst>
                    <a:lin ang="5400000" scaled="0"/>
                  </a:gradFill>
                </a:rPr>
                <a:t>IaaS</a:t>
              </a:r>
            </a:p>
            <a:p>
              <a:pPr algn="ctr" defTabSz="896354">
                <a:defRPr/>
              </a:pPr>
              <a:r>
                <a:rPr lang="en-US" sz="1961" kern="0" dirty="0">
                  <a:gradFill>
                    <a:gsLst>
                      <a:gs pos="1250">
                        <a:schemeClr val="tx1"/>
                      </a:gs>
                      <a:gs pos="100000">
                        <a:schemeClr val="tx1"/>
                      </a:gs>
                    </a:gsLst>
                    <a:lin ang="5400000" scaled="0"/>
                  </a:gradFill>
                </a:rPr>
                <a:t>Virtual Machines</a:t>
              </a:r>
            </a:p>
          </p:txBody>
        </p:sp>
        <p:sp>
          <p:nvSpPr>
            <p:cNvPr id="25" name="Rounded Rectangle 24"/>
            <p:cNvSpPr/>
            <p:nvPr/>
          </p:nvSpPr>
          <p:spPr>
            <a:xfrm>
              <a:off x="285796" y="5741611"/>
              <a:ext cx="7298136" cy="640080"/>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chemeClr val="tx1"/>
                      </a:gs>
                      <a:gs pos="100000">
                        <a:schemeClr val="tx1"/>
                      </a:gs>
                    </a:gsLst>
                    <a:lin ang="5400000" scaled="0"/>
                  </a:gradFill>
                </a:rPr>
                <a:t>Hardware</a:t>
              </a:r>
            </a:p>
          </p:txBody>
        </p:sp>
      </p:grpSp>
      <p:sp>
        <p:nvSpPr>
          <p:cNvPr id="31" name="Rounded Rectangle 30"/>
          <p:cNvSpPr/>
          <p:nvPr/>
        </p:nvSpPr>
        <p:spPr>
          <a:xfrm>
            <a:off x="192150" y="2238112"/>
            <a:ext cx="7326845" cy="2038936"/>
          </a:xfrm>
          <a:prstGeom prst="roundRect">
            <a:avLst>
              <a:gd name="adj" fmla="val 0"/>
            </a:avLst>
          </a:prstGeom>
          <a:solidFill>
            <a:schemeClr val="accent2"/>
          </a:solidFill>
          <a:ln w="9525" cap="flat" cmpd="sng" algn="ctr">
            <a:noFill/>
            <a:prstDash val="solid"/>
            <a:round/>
          </a:ln>
          <a:effectLst/>
        </p:spPr>
        <p:txBody>
          <a:bodyPr lIns="179285" tIns="89642" rIns="179285" bIns="143428" rtlCol="0" anchor="t" anchorCtr="0"/>
          <a:lstStyle/>
          <a:p>
            <a:pPr algn="ctr" defTabSz="896354">
              <a:spcAft>
                <a:spcPts val="288"/>
              </a:spcAft>
              <a:defRPr/>
            </a:pPr>
            <a:r>
              <a:rPr lang="en-US" sz="2745" kern="0" dirty="0">
                <a:gradFill>
                  <a:gsLst>
                    <a:gs pos="1250">
                      <a:schemeClr val="tx1"/>
                    </a:gs>
                    <a:gs pos="100000">
                      <a:schemeClr val="tx1"/>
                    </a:gs>
                  </a:gsLst>
                  <a:lin ang="5400000" scaled="0"/>
                </a:gradFill>
              </a:rPr>
              <a:t>Azure Batch</a:t>
            </a:r>
          </a:p>
        </p:txBody>
      </p:sp>
      <p:sp>
        <p:nvSpPr>
          <p:cNvPr id="32" name="Rounded Rectangle 31"/>
          <p:cNvSpPr/>
          <p:nvPr/>
        </p:nvSpPr>
        <p:spPr>
          <a:xfrm>
            <a:off x="359516" y="3575526"/>
            <a:ext cx="7029227" cy="563986"/>
          </a:xfrm>
          <a:prstGeom prst="roundRect">
            <a:avLst>
              <a:gd name="adj" fmla="val 0"/>
            </a:avLst>
          </a:prstGeom>
          <a:solidFill>
            <a:schemeClr val="accent2"/>
          </a:solidFill>
          <a:ln w="19050" cap="flat" cmpd="sng" algn="ctr">
            <a:solidFill>
              <a:schemeClr val="tx1"/>
            </a:solidFill>
            <a:prstDash val="solid"/>
            <a:round/>
          </a:ln>
          <a:effectLst/>
        </p:spPr>
        <p:txBody>
          <a:bodyPr rtlCol="0" anchor="ctr" anchorCtr="0"/>
          <a:lstStyle/>
          <a:p>
            <a:pPr algn="ctr" defTabSz="896354">
              <a:defRPr/>
            </a:pPr>
            <a:r>
              <a:rPr lang="en-US" sz="1961" kern="0" dirty="0">
                <a:gradFill>
                  <a:gsLst>
                    <a:gs pos="1250">
                      <a:schemeClr val="tx1"/>
                    </a:gs>
                    <a:gs pos="100000">
                      <a:schemeClr val="tx1"/>
                    </a:gs>
                  </a:gsLst>
                  <a:lin ang="5400000" scaled="0"/>
                </a:gradFill>
              </a:rPr>
              <a:t>VM management, job queue, and task dispatch</a:t>
            </a:r>
          </a:p>
        </p:txBody>
      </p:sp>
      <p:sp>
        <p:nvSpPr>
          <p:cNvPr id="33" name="Freeform 32"/>
          <p:cNvSpPr/>
          <p:nvPr/>
        </p:nvSpPr>
        <p:spPr bwMode="auto">
          <a:xfrm>
            <a:off x="7651672" y="2871214"/>
            <a:ext cx="0" cy="627497"/>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sp>
        <p:nvSpPr>
          <p:cNvPr id="34" name="Freeform 33"/>
          <p:cNvSpPr/>
          <p:nvPr/>
        </p:nvSpPr>
        <p:spPr bwMode="auto">
          <a:xfrm flipV="1">
            <a:off x="7644512" y="3130805"/>
            <a:ext cx="703550" cy="44820"/>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sp>
        <p:nvSpPr>
          <p:cNvPr id="35" name="Rounded Rectangle 34"/>
          <p:cNvSpPr/>
          <p:nvPr/>
        </p:nvSpPr>
        <p:spPr>
          <a:xfrm>
            <a:off x="359517" y="2869572"/>
            <a:ext cx="7029227" cy="636831"/>
          </a:xfrm>
          <a:prstGeom prst="roundRect">
            <a:avLst>
              <a:gd name="adj" fmla="val 0"/>
            </a:avLst>
          </a:prstGeom>
          <a:solidFill>
            <a:schemeClr val="accent2"/>
          </a:solidFill>
          <a:ln w="19050" cap="flat" cmpd="sng" algn="ctr">
            <a:solidFill>
              <a:schemeClr val="tx1"/>
            </a:solidFill>
            <a:prstDash val="solid"/>
            <a:round/>
          </a:ln>
          <a:effectLst/>
        </p:spPr>
        <p:txBody>
          <a:bodyPr rtlCol="0" anchor="ctr" anchorCtr="0"/>
          <a:lstStyle/>
          <a:p>
            <a:pPr algn="ctr" defTabSz="896354">
              <a:defRPr/>
            </a:pPr>
            <a:r>
              <a:rPr lang="en-US" sz="1765" kern="0" dirty="0">
                <a:gradFill>
                  <a:gsLst>
                    <a:gs pos="1250">
                      <a:schemeClr val="tx1"/>
                    </a:gs>
                    <a:gs pos="100000">
                      <a:schemeClr val="tx1"/>
                    </a:gs>
                  </a:gsLst>
                  <a:lin ang="5400000" scaled="0"/>
                </a:gradFill>
              </a:rPr>
              <a:t>App lifecycle, job dependencies, data movement, client plugins</a:t>
            </a:r>
          </a:p>
        </p:txBody>
      </p:sp>
      <p:sp>
        <p:nvSpPr>
          <p:cNvPr id="36" name="Rectangle 35"/>
          <p:cNvSpPr/>
          <p:nvPr/>
        </p:nvSpPr>
        <p:spPr>
          <a:xfrm>
            <a:off x="8337063" y="2406223"/>
            <a:ext cx="3585699" cy="1418114"/>
          </a:xfrm>
          <a:prstGeom prst="rect">
            <a:avLst/>
          </a:prstGeom>
        </p:spPr>
        <p:txBody>
          <a:bodyPr wrap="square">
            <a:spAutoFit/>
          </a:bodyPr>
          <a:lstStyle/>
          <a:p>
            <a:r>
              <a:rPr lang="en-US" sz="1961" dirty="0">
                <a:gradFill>
                  <a:gsLst>
                    <a:gs pos="1250">
                      <a:schemeClr val="tx1"/>
                    </a:gs>
                    <a:gs pos="100000">
                      <a:schemeClr val="tx1"/>
                    </a:gs>
                  </a:gsLst>
                  <a:lin ang="5400000" scaled="0"/>
                </a:gradFill>
              </a:rPr>
              <a:t>Cloud-enable applications, </a:t>
            </a:r>
            <a:br>
              <a:rPr lang="en-US" sz="1961" dirty="0">
                <a:gradFill>
                  <a:gsLst>
                    <a:gs pos="1250">
                      <a:schemeClr val="tx1"/>
                    </a:gs>
                    <a:gs pos="100000">
                      <a:schemeClr val="tx1"/>
                    </a:gs>
                  </a:gsLst>
                  <a:lin ang="5400000" scaled="0"/>
                </a:gradFill>
              </a:rPr>
            </a:br>
            <a:r>
              <a:rPr lang="en-US" sz="1961" dirty="0">
                <a:gradFill>
                  <a:gsLst>
                    <a:gs pos="1250">
                      <a:schemeClr val="tx1"/>
                    </a:gs>
                    <a:gs pos="100000">
                      <a:schemeClr val="tx1"/>
                    </a:gs>
                  </a:gsLst>
                  <a:lin ang="5400000" scaled="0"/>
                </a:gradFill>
              </a:rPr>
              <a:t>made available as SaaS:</a:t>
            </a:r>
          </a:p>
          <a:p>
            <a:pPr marL="228766" indent="-228766">
              <a:buFont typeface="Arial" panose="020B0604020202020204" pitchFamily="34" charset="0"/>
              <a:buChar char="•"/>
            </a:pPr>
            <a:r>
              <a:rPr lang="en-US" sz="1568" dirty="0">
                <a:gradFill>
                  <a:gsLst>
                    <a:gs pos="1250">
                      <a:schemeClr val="tx1"/>
                    </a:gs>
                    <a:gs pos="100000">
                      <a:schemeClr val="tx1"/>
                    </a:gs>
                  </a:gsLst>
                  <a:lin ang="5400000" scaled="0"/>
                </a:gradFill>
              </a:rPr>
              <a:t>Higher-level set of capabilities</a:t>
            </a:r>
          </a:p>
          <a:p>
            <a:pPr marL="228766" indent="-228766">
              <a:buFont typeface="Arial" panose="020B0604020202020204" pitchFamily="34" charset="0"/>
              <a:buChar char="•"/>
            </a:pPr>
            <a:r>
              <a:rPr lang="en-US" sz="1568" dirty="0">
                <a:gradFill>
                  <a:gsLst>
                    <a:gs pos="1250">
                      <a:schemeClr val="tx1"/>
                    </a:gs>
                    <a:gs pos="100000">
                      <a:schemeClr val="tx1"/>
                    </a:gs>
                  </a:gsLst>
                  <a:lin ang="5400000" scaled="0"/>
                </a:gradFill>
              </a:rPr>
              <a:t>Minimizes required Azure knowledge</a:t>
            </a:r>
          </a:p>
        </p:txBody>
      </p:sp>
      <p:cxnSp>
        <p:nvCxnSpPr>
          <p:cNvPr id="37" name="Straight Arrow Connector 36"/>
          <p:cNvCxnSpPr/>
          <p:nvPr/>
        </p:nvCxnSpPr>
        <p:spPr>
          <a:xfrm>
            <a:off x="5662198" y="4284906"/>
            <a:ext cx="5241" cy="179285"/>
          </a:xfrm>
          <a:prstGeom prst="straightConnector1">
            <a:avLst/>
          </a:prstGeom>
          <a:noFill/>
          <a:ln w="41275" cap="rnd" cmpd="sng" algn="ctr">
            <a:solidFill>
              <a:schemeClr val="tx1"/>
            </a:solidFill>
            <a:prstDash val="sysDot"/>
            <a:tailEnd type="none"/>
          </a:ln>
          <a:effectLst/>
        </p:spPr>
      </p:cxnSp>
      <p:cxnSp>
        <p:nvCxnSpPr>
          <p:cNvPr id="38" name="Straight Arrow Connector 37"/>
          <p:cNvCxnSpPr/>
          <p:nvPr/>
        </p:nvCxnSpPr>
        <p:spPr>
          <a:xfrm>
            <a:off x="2041110" y="4284906"/>
            <a:ext cx="5241" cy="179285"/>
          </a:xfrm>
          <a:prstGeom prst="straightConnector1">
            <a:avLst/>
          </a:prstGeom>
          <a:noFill/>
          <a:ln w="41275" cap="rnd" cmpd="sng" algn="ctr">
            <a:solidFill>
              <a:schemeClr val="tx1"/>
            </a:solidFill>
            <a:prstDash val="sysDot"/>
            <a:tailEnd type="none"/>
          </a:ln>
          <a:effectLst/>
        </p:spPr>
      </p:cxnSp>
    </p:spTree>
    <p:extLst>
      <p:ext uri="{BB962C8B-B14F-4D97-AF65-F5344CB8AC3E}">
        <p14:creationId xmlns:p14="http://schemas.microsoft.com/office/powerpoint/2010/main" val="73496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25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Azure Storage</a:t>
            </a:r>
          </a:p>
        </p:txBody>
      </p:sp>
      <p:graphicFrame>
        <p:nvGraphicFramePr>
          <p:cNvPr id="4" name="Diagram 3"/>
          <p:cNvGraphicFramePr/>
          <p:nvPr>
            <p:extLst/>
          </p:nvPr>
        </p:nvGraphicFramePr>
        <p:xfrm>
          <a:off x="2913602" y="1035069"/>
          <a:ext cx="8126847" cy="3136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Left Bracket 5"/>
          <p:cNvSpPr/>
          <p:nvPr/>
        </p:nvSpPr>
        <p:spPr>
          <a:xfrm>
            <a:off x="2427837" y="2726675"/>
            <a:ext cx="157919" cy="94751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896480"/>
            <a:endParaRPr lang="en-CA" kern="0"/>
          </a:p>
        </p:txBody>
      </p:sp>
      <p:sp>
        <p:nvSpPr>
          <p:cNvPr id="7" name="TextBox 6"/>
          <p:cNvSpPr txBox="1"/>
          <p:nvPr/>
        </p:nvSpPr>
        <p:spPr>
          <a:xfrm>
            <a:off x="449436" y="2877314"/>
            <a:ext cx="1903345" cy="657265"/>
          </a:xfrm>
          <a:prstGeom prst="rect">
            <a:avLst/>
          </a:prstGeom>
          <a:noFill/>
        </p:spPr>
        <p:txBody>
          <a:bodyPr wrap="square" rtlCol="0">
            <a:spAutoFit/>
          </a:bodyPr>
          <a:lstStyle/>
          <a:p>
            <a:pPr algn="r" defTabSz="896480"/>
            <a:r>
              <a:rPr lang="en-CA" kern="0" dirty="0"/>
              <a:t>Foundational Storage Services</a:t>
            </a:r>
          </a:p>
        </p:txBody>
      </p:sp>
      <p:sp>
        <p:nvSpPr>
          <p:cNvPr id="8" name="TextBox 7"/>
          <p:cNvSpPr txBox="1"/>
          <p:nvPr/>
        </p:nvSpPr>
        <p:spPr>
          <a:xfrm>
            <a:off x="8969026" y="1446698"/>
            <a:ext cx="1903345" cy="720094"/>
          </a:xfrm>
          <a:prstGeom prst="rect">
            <a:avLst/>
          </a:prstGeom>
          <a:noFill/>
        </p:spPr>
        <p:txBody>
          <a:bodyPr wrap="square" rtlCol="0">
            <a:spAutoFit/>
          </a:bodyPr>
          <a:lstStyle/>
          <a:p>
            <a:pPr defTabSz="896480"/>
            <a:r>
              <a:rPr lang="en-CA" sz="4000" kern="0" dirty="0">
                <a:solidFill>
                  <a:schemeClr val="bg1"/>
                </a:solidFill>
              </a:rPr>
              <a:t>…</a:t>
            </a:r>
          </a:p>
        </p:txBody>
      </p:sp>
      <p:graphicFrame>
        <p:nvGraphicFramePr>
          <p:cNvPr id="9" name="Diagram 8"/>
          <p:cNvGraphicFramePr/>
          <p:nvPr>
            <p:extLst/>
          </p:nvPr>
        </p:nvGraphicFramePr>
        <p:xfrm>
          <a:off x="2930225" y="4582000"/>
          <a:ext cx="8126847" cy="9178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Left Bracket 9"/>
          <p:cNvSpPr/>
          <p:nvPr/>
        </p:nvSpPr>
        <p:spPr>
          <a:xfrm>
            <a:off x="2427837" y="4552295"/>
            <a:ext cx="157919" cy="94751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896480"/>
            <a:endParaRPr lang="en-CA" kern="0"/>
          </a:p>
        </p:txBody>
      </p:sp>
      <p:sp>
        <p:nvSpPr>
          <p:cNvPr id="11" name="TextBox 10"/>
          <p:cNvSpPr txBox="1"/>
          <p:nvPr/>
        </p:nvSpPr>
        <p:spPr>
          <a:xfrm>
            <a:off x="150474" y="4569945"/>
            <a:ext cx="2202306" cy="939740"/>
          </a:xfrm>
          <a:prstGeom prst="rect">
            <a:avLst/>
          </a:prstGeom>
          <a:noFill/>
        </p:spPr>
        <p:txBody>
          <a:bodyPr wrap="square" rtlCol="0">
            <a:spAutoFit/>
          </a:bodyPr>
          <a:lstStyle/>
          <a:p>
            <a:pPr algn="r" defTabSz="896480"/>
            <a:r>
              <a:rPr lang="en-CA" kern="0" dirty="0"/>
              <a:t>Azure Services directly leveraging Storage</a:t>
            </a:r>
          </a:p>
        </p:txBody>
      </p:sp>
      <p:sp>
        <p:nvSpPr>
          <p:cNvPr id="12" name="Left Bracket 11"/>
          <p:cNvSpPr/>
          <p:nvPr/>
        </p:nvSpPr>
        <p:spPr>
          <a:xfrm>
            <a:off x="5029352" y="1490746"/>
            <a:ext cx="157919" cy="94751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896480"/>
            <a:endParaRPr lang="en-CA" kern="0"/>
          </a:p>
        </p:txBody>
      </p:sp>
      <p:sp>
        <p:nvSpPr>
          <p:cNvPr id="13" name="TextBox 12"/>
          <p:cNvSpPr txBox="1"/>
          <p:nvPr/>
        </p:nvSpPr>
        <p:spPr>
          <a:xfrm>
            <a:off x="449434" y="1641384"/>
            <a:ext cx="4272390" cy="657265"/>
          </a:xfrm>
          <a:prstGeom prst="rect">
            <a:avLst/>
          </a:prstGeom>
          <a:noFill/>
        </p:spPr>
        <p:txBody>
          <a:bodyPr wrap="square" rtlCol="0">
            <a:spAutoFit/>
          </a:bodyPr>
          <a:lstStyle/>
          <a:p>
            <a:pPr algn="r" defTabSz="896480"/>
            <a:r>
              <a:rPr lang="en-CA" kern="0" dirty="0"/>
              <a:t>Shared 500 TB</a:t>
            </a:r>
          </a:p>
          <a:p>
            <a:pPr algn="r" defTabSz="896480"/>
            <a:r>
              <a:rPr lang="en-CA" kern="0" dirty="0"/>
              <a:t>Options for redundancy (LRS, GRS…)</a:t>
            </a:r>
          </a:p>
        </p:txBody>
      </p:sp>
      <p:sp>
        <p:nvSpPr>
          <p:cNvPr id="14" name="Rectangle 13"/>
          <p:cNvSpPr/>
          <p:nvPr/>
        </p:nvSpPr>
        <p:spPr>
          <a:xfrm>
            <a:off x="2768611" y="3948473"/>
            <a:ext cx="8436222" cy="36570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480"/>
            <a:r>
              <a:rPr lang="en-CA" kern="0" dirty="0">
                <a:solidFill>
                  <a:sysClr val="windowText" lastClr="000000"/>
                </a:solidFill>
              </a:rPr>
              <a:t>APIs</a:t>
            </a:r>
          </a:p>
        </p:txBody>
      </p:sp>
    </p:spTree>
    <p:extLst>
      <p:ext uri="{BB962C8B-B14F-4D97-AF65-F5344CB8AC3E}">
        <p14:creationId xmlns:p14="http://schemas.microsoft.com/office/powerpoint/2010/main" val="38618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51668E15-2D27-428F-9A37-613BAC8BADBB}"/>
                                            </p:graphicEl>
                                          </p:spTgt>
                                        </p:tgtEl>
                                        <p:attrNameLst>
                                          <p:attrName>style.visibility</p:attrName>
                                        </p:attrNameLst>
                                      </p:cBhvr>
                                      <p:to>
                                        <p:strVal val="visible"/>
                                      </p:to>
                                    </p:set>
                                    <p:animEffect transition="in" filter="fade">
                                      <p:cBhvr>
                                        <p:cTn id="7" dur="1000"/>
                                        <p:tgtEl>
                                          <p:spTgt spid="4">
                                            <p:graphicEl>
                                              <a:dgm id="{51668E15-2D27-428F-9A37-613BAC8BADBB}"/>
                                            </p:graphicEl>
                                          </p:spTgt>
                                        </p:tgtEl>
                                      </p:cBhvr>
                                    </p:animEffect>
                                    <p:anim calcmode="lin" valueType="num">
                                      <p:cBhvr>
                                        <p:cTn id="8" dur="1000" fill="hold"/>
                                        <p:tgtEl>
                                          <p:spTgt spid="4">
                                            <p:graphicEl>
                                              <a:dgm id="{51668E15-2D27-428F-9A37-613BAC8BADBB}"/>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51668E15-2D27-428F-9A37-613BAC8BADBB}"/>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graphicEl>
                                              <a:dgm id="{A6765EEF-B0A4-46FA-8540-490C4D6743E4}"/>
                                            </p:graphicEl>
                                          </p:spTgt>
                                        </p:tgtEl>
                                        <p:attrNameLst>
                                          <p:attrName>style.visibility</p:attrName>
                                        </p:attrNameLst>
                                      </p:cBhvr>
                                      <p:to>
                                        <p:strVal val="visible"/>
                                      </p:to>
                                    </p:set>
                                    <p:animEffect transition="in" filter="fade">
                                      <p:cBhvr>
                                        <p:cTn id="24" dur="1000"/>
                                        <p:tgtEl>
                                          <p:spTgt spid="4">
                                            <p:graphicEl>
                                              <a:dgm id="{A6765EEF-B0A4-46FA-8540-490C4D6743E4}"/>
                                            </p:graphicEl>
                                          </p:spTgt>
                                        </p:tgtEl>
                                      </p:cBhvr>
                                    </p:animEffect>
                                    <p:anim calcmode="lin" valueType="num">
                                      <p:cBhvr>
                                        <p:cTn id="25" dur="1000" fill="hold"/>
                                        <p:tgtEl>
                                          <p:spTgt spid="4">
                                            <p:graphicEl>
                                              <a:dgm id="{A6765EEF-B0A4-46FA-8540-490C4D6743E4}"/>
                                            </p:graphicEl>
                                          </p:spTgt>
                                        </p:tgtEl>
                                        <p:attrNameLst>
                                          <p:attrName>ppt_x</p:attrName>
                                        </p:attrNameLst>
                                      </p:cBhvr>
                                      <p:tavLst>
                                        <p:tav tm="0">
                                          <p:val>
                                            <p:strVal val="#ppt_x"/>
                                          </p:val>
                                        </p:tav>
                                        <p:tav tm="100000">
                                          <p:val>
                                            <p:strVal val="#ppt_x"/>
                                          </p:val>
                                        </p:tav>
                                      </p:tavLst>
                                    </p:anim>
                                    <p:anim calcmode="lin" valueType="num">
                                      <p:cBhvr>
                                        <p:cTn id="26" dur="1000" fill="hold"/>
                                        <p:tgtEl>
                                          <p:spTgt spid="4">
                                            <p:graphicEl>
                                              <a:dgm id="{A6765EEF-B0A4-46FA-8540-490C4D6743E4}"/>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graphicEl>
                                              <a:dgm id="{230B081A-2995-4AC1-AE1C-11E9FF7143CD}"/>
                                            </p:graphicEl>
                                          </p:spTgt>
                                        </p:tgtEl>
                                        <p:attrNameLst>
                                          <p:attrName>style.visibility</p:attrName>
                                        </p:attrNameLst>
                                      </p:cBhvr>
                                      <p:to>
                                        <p:strVal val="visible"/>
                                      </p:to>
                                    </p:set>
                                    <p:animEffect transition="in" filter="fade">
                                      <p:cBhvr>
                                        <p:cTn id="29" dur="1000"/>
                                        <p:tgtEl>
                                          <p:spTgt spid="4">
                                            <p:graphicEl>
                                              <a:dgm id="{230B081A-2995-4AC1-AE1C-11E9FF7143CD}"/>
                                            </p:graphicEl>
                                          </p:spTgt>
                                        </p:tgtEl>
                                      </p:cBhvr>
                                    </p:animEffect>
                                    <p:anim calcmode="lin" valueType="num">
                                      <p:cBhvr>
                                        <p:cTn id="30" dur="1000" fill="hold"/>
                                        <p:tgtEl>
                                          <p:spTgt spid="4">
                                            <p:graphicEl>
                                              <a:dgm id="{230B081A-2995-4AC1-AE1C-11E9FF7143CD}"/>
                                            </p:graphicEl>
                                          </p:spTgt>
                                        </p:tgtEl>
                                        <p:attrNameLst>
                                          <p:attrName>ppt_x</p:attrName>
                                        </p:attrNameLst>
                                      </p:cBhvr>
                                      <p:tavLst>
                                        <p:tav tm="0">
                                          <p:val>
                                            <p:strVal val="#ppt_x"/>
                                          </p:val>
                                        </p:tav>
                                        <p:tav tm="100000">
                                          <p:val>
                                            <p:strVal val="#ppt_x"/>
                                          </p:val>
                                        </p:tav>
                                      </p:tavLst>
                                    </p:anim>
                                    <p:anim calcmode="lin" valueType="num">
                                      <p:cBhvr>
                                        <p:cTn id="31" dur="1000" fill="hold"/>
                                        <p:tgtEl>
                                          <p:spTgt spid="4">
                                            <p:graphicEl>
                                              <a:dgm id="{230B081A-2995-4AC1-AE1C-11E9FF7143CD}"/>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graphicEl>
                                              <a:dgm id="{EAF60222-5D5D-4525-AA23-481CC00D262A}"/>
                                            </p:graphicEl>
                                          </p:spTgt>
                                        </p:tgtEl>
                                        <p:attrNameLst>
                                          <p:attrName>style.visibility</p:attrName>
                                        </p:attrNameLst>
                                      </p:cBhvr>
                                      <p:to>
                                        <p:strVal val="visible"/>
                                      </p:to>
                                    </p:set>
                                    <p:animEffect transition="in" filter="fade">
                                      <p:cBhvr>
                                        <p:cTn id="34" dur="1000"/>
                                        <p:tgtEl>
                                          <p:spTgt spid="4">
                                            <p:graphicEl>
                                              <a:dgm id="{EAF60222-5D5D-4525-AA23-481CC00D262A}"/>
                                            </p:graphicEl>
                                          </p:spTgt>
                                        </p:tgtEl>
                                      </p:cBhvr>
                                    </p:animEffect>
                                    <p:anim calcmode="lin" valueType="num">
                                      <p:cBhvr>
                                        <p:cTn id="35" dur="1000" fill="hold"/>
                                        <p:tgtEl>
                                          <p:spTgt spid="4">
                                            <p:graphicEl>
                                              <a:dgm id="{EAF60222-5D5D-4525-AA23-481CC00D262A}"/>
                                            </p:graphicEl>
                                          </p:spTgt>
                                        </p:tgtEl>
                                        <p:attrNameLst>
                                          <p:attrName>ppt_x</p:attrName>
                                        </p:attrNameLst>
                                      </p:cBhvr>
                                      <p:tavLst>
                                        <p:tav tm="0">
                                          <p:val>
                                            <p:strVal val="#ppt_x"/>
                                          </p:val>
                                        </p:tav>
                                        <p:tav tm="100000">
                                          <p:val>
                                            <p:strVal val="#ppt_x"/>
                                          </p:val>
                                        </p:tav>
                                      </p:tavLst>
                                    </p:anim>
                                    <p:anim calcmode="lin" valueType="num">
                                      <p:cBhvr>
                                        <p:cTn id="36" dur="1000" fill="hold"/>
                                        <p:tgtEl>
                                          <p:spTgt spid="4">
                                            <p:graphicEl>
                                              <a:dgm id="{EAF60222-5D5D-4525-AA23-481CC00D262A}"/>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graphicEl>
                                              <a:dgm id="{A9DF2459-ADEA-4562-BD4F-E36D2FF39477}"/>
                                            </p:graphicEl>
                                          </p:spTgt>
                                        </p:tgtEl>
                                        <p:attrNameLst>
                                          <p:attrName>style.visibility</p:attrName>
                                        </p:attrNameLst>
                                      </p:cBhvr>
                                      <p:to>
                                        <p:strVal val="visible"/>
                                      </p:to>
                                    </p:set>
                                    <p:animEffect transition="in" filter="fade">
                                      <p:cBhvr>
                                        <p:cTn id="39" dur="1000"/>
                                        <p:tgtEl>
                                          <p:spTgt spid="4">
                                            <p:graphicEl>
                                              <a:dgm id="{A9DF2459-ADEA-4562-BD4F-E36D2FF39477}"/>
                                            </p:graphicEl>
                                          </p:spTgt>
                                        </p:tgtEl>
                                      </p:cBhvr>
                                    </p:animEffect>
                                    <p:anim calcmode="lin" valueType="num">
                                      <p:cBhvr>
                                        <p:cTn id="40" dur="1000" fill="hold"/>
                                        <p:tgtEl>
                                          <p:spTgt spid="4">
                                            <p:graphicEl>
                                              <a:dgm id="{A9DF2459-ADEA-4562-BD4F-E36D2FF39477}"/>
                                            </p:graphicEl>
                                          </p:spTgt>
                                        </p:tgtEl>
                                        <p:attrNameLst>
                                          <p:attrName>ppt_x</p:attrName>
                                        </p:attrNameLst>
                                      </p:cBhvr>
                                      <p:tavLst>
                                        <p:tav tm="0">
                                          <p:val>
                                            <p:strVal val="#ppt_x"/>
                                          </p:val>
                                        </p:tav>
                                        <p:tav tm="100000">
                                          <p:val>
                                            <p:strVal val="#ppt_x"/>
                                          </p:val>
                                        </p:tav>
                                      </p:tavLst>
                                    </p:anim>
                                    <p:anim calcmode="lin" valueType="num">
                                      <p:cBhvr>
                                        <p:cTn id="41" dur="1000" fill="hold"/>
                                        <p:tgtEl>
                                          <p:spTgt spid="4">
                                            <p:graphicEl>
                                              <a:dgm id="{A9DF2459-ADEA-4562-BD4F-E36D2FF39477}"/>
                                            </p:graphic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graphicEl>
                                              <a:dgm id="{D75E65C4-A88B-4402-AABA-B1EDFBB02A61}"/>
                                            </p:graphicEl>
                                          </p:spTgt>
                                        </p:tgtEl>
                                        <p:attrNameLst>
                                          <p:attrName>style.visibility</p:attrName>
                                        </p:attrNameLst>
                                      </p:cBhvr>
                                      <p:to>
                                        <p:strVal val="visible"/>
                                      </p:to>
                                    </p:set>
                                    <p:animEffect transition="in" filter="fade">
                                      <p:cBhvr>
                                        <p:cTn id="44" dur="1000"/>
                                        <p:tgtEl>
                                          <p:spTgt spid="4">
                                            <p:graphicEl>
                                              <a:dgm id="{D75E65C4-A88B-4402-AABA-B1EDFBB02A61}"/>
                                            </p:graphicEl>
                                          </p:spTgt>
                                        </p:tgtEl>
                                      </p:cBhvr>
                                    </p:animEffect>
                                    <p:anim calcmode="lin" valueType="num">
                                      <p:cBhvr>
                                        <p:cTn id="45" dur="1000" fill="hold"/>
                                        <p:tgtEl>
                                          <p:spTgt spid="4">
                                            <p:graphicEl>
                                              <a:dgm id="{D75E65C4-A88B-4402-AABA-B1EDFBB02A61}"/>
                                            </p:graphicEl>
                                          </p:spTgt>
                                        </p:tgtEl>
                                        <p:attrNameLst>
                                          <p:attrName>ppt_x</p:attrName>
                                        </p:attrNameLst>
                                      </p:cBhvr>
                                      <p:tavLst>
                                        <p:tav tm="0">
                                          <p:val>
                                            <p:strVal val="#ppt_x"/>
                                          </p:val>
                                        </p:tav>
                                        <p:tav tm="100000">
                                          <p:val>
                                            <p:strVal val="#ppt_x"/>
                                          </p:val>
                                        </p:tav>
                                      </p:tavLst>
                                    </p:anim>
                                    <p:anim calcmode="lin" valueType="num">
                                      <p:cBhvr>
                                        <p:cTn id="46" dur="1000" fill="hold"/>
                                        <p:tgtEl>
                                          <p:spTgt spid="4">
                                            <p:graphicEl>
                                              <a:dgm id="{D75E65C4-A88B-4402-AABA-B1EDFBB02A61}"/>
                                            </p:graphic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graphicEl>
                                              <a:dgm id="{B113032B-7BA3-4AEE-9B34-4BEB29E25D11}"/>
                                            </p:graphicEl>
                                          </p:spTgt>
                                        </p:tgtEl>
                                        <p:attrNameLst>
                                          <p:attrName>style.visibility</p:attrName>
                                        </p:attrNameLst>
                                      </p:cBhvr>
                                      <p:to>
                                        <p:strVal val="visible"/>
                                      </p:to>
                                    </p:set>
                                    <p:animEffect transition="in" filter="fade">
                                      <p:cBhvr>
                                        <p:cTn id="49" dur="1000"/>
                                        <p:tgtEl>
                                          <p:spTgt spid="4">
                                            <p:graphicEl>
                                              <a:dgm id="{B113032B-7BA3-4AEE-9B34-4BEB29E25D11}"/>
                                            </p:graphicEl>
                                          </p:spTgt>
                                        </p:tgtEl>
                                      </p:cBhvr>
                                    </p:animEffect>
                                    <p:anim calcmode="lin" valueType="num">
                                      <p:cBhvr>
                                        <p:cTn id="50" dur="1000" fill="hold"/>
                                        <p:tgtEl>
                                          <p:spTgt spid="4">
                                            <p:graphicEl>
                                              <a:dgm id="{B113032B-7BA3-4AEE-9B34-4BEB29E25D11}"/>
                                            </p:graphicEl>
                                          </p:spTgt>
                                        </p:tgtEl>
                                        <p:attrNameLst>
                                          <p:attrName>ppt_x</p:attrName>
                                        </p:attrNameLst>
                                      </p:cBhvr>
                                      <p:tavLst>
                                        <p:tav tm="0">
                                          <p:val>
                                            <p:strVal val="#ppt_x"/>
                                          </p:val>
                                        </p:tav>
                                        <p:tav tm="100000">
                                          <p:val>
                                            <p:strVal val="#ppt_x"/>
                                          </p:val>
                                        </p:tav>
                                      </p:tavLst>
                                    </p:anim>
                                    <p:anim calcmode="lin" valueType="num">
                                      <p:cBhvr>
                                        <p:cTn id="51" dur="1000" fill="hold"/>
                                        <p:tgtEl>
                                          <p:spTgt spid="4">
                                            <p:graphicEl>
                                              <a:dgm id="{B113032B-7BA3-4AEE-9B34-4BEB29E25D11}"/>
                                            </p:graphic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graphicEl>
                                              <a:dgm id="{F0201D5E-25BA-4925-A528-393EFA658C3F}"/>
                                            </p:graphicEl>
                                          </p:spTgt>
                                        </p:tgtEl>
                                        <p:attrNameLst>
                                          <p:attrName>style.visibility</p:attrName>
                                        </p:attrNameLst>
                                      </p:cBhvr>
                                      <p:to>
                                        <p:strVal val="visible"/>
                                      </p:to>
                                    </p:set>
                                    <p:animEffect transition="in" filter="fade">
                                      <p:cBhvr>
                                        <p:cTn id="54" dur="1000"/>
                                        <p:tgtEl>
                                          <p:spTgt spid="4">
                                            <p:graphicEl>
                                              <a:dgm id="{F0201D5E-25BA-4925-A528-393EFA658C3F}"/>
                                            </p:graphicEl>
                                          </p:spTgt>
                                        </p:tgtEl>
                                      </p:cBhvr>
                                    </p:animEffect>
                                    <p:anim calcmode="lin" valueType="num">
                                      <p:cBhvr>
                                        <p:cTn id="55" dur="1000" fill="hold"/>
                                        <p:tgtEl>
                                          <p:spTgt spid="4">
                                            <p:graphicEl>
                                              <a:dgm id="{F0201D5E-25BA-4925-A528-393EFA658C3F}"/>
                                            </p:graphicEl>
                                          </p:spTgt>
                                        </p:tgtEl>
                                        <p:attrNameLst>
                                          <p:attrName>ppt_x</p:attrName>
                                        </p:attrNameLst>
                                      </p:cBhvr>
                                      <p:tavLst>
                                        <p:tav tm="0">
                                          <p:val>
                                            <p:strVal val="#ppt_x"/>
                                          </p:val>
                                        </p:tav>
                                        <p:tav tm="100000">
                                          <p:val>
                                            <p:strVal val="#ppt_x"/>
                                          </p:val>
                                        </p:tav>
                                      </p:tavLst>
                                    </p:anim>
                                    <p:anim calcmode="lin" valueType="num">
                                      <p:cBhvr>
                                        <p:cTn id="56" dur="1000" fill="hold"/>
                                        <p:tgtEl>
                                          <p:spTgt spid="4">
                                            <p:graphicEl>
                                              <a:dgm id="{F0201D5E-25BA-4925-A528-393EFA658C3F}"/>
                                            </p:graphic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
                                            <p:graphicEl>
                                              <a:dgm id="{941850B6-F93A-4757-B338-471FAD71871A}"/>
                                            </p:graphicEl>
                                          </p:spTgt>
                                        </p:tgtEl>
                                        <p:attrNameLst>
                                          <p:attrName>style.visibility</p:attrName>
                                        </p:attrNameLst>
                                      </p:cBhvr>
                                      <p:to>
                                        <p:strVal val="visible"/>
                                      </p:to>
                                    </p:set>
                                    <p:animEffect transition="in" filter="fade">
                                      <p:cBhvr>
                                        <p:cTn id="59" dur="1000"/>
                                        <p:tgtEl>
                                          <p:spTgt spid="4">
                                            <p:graphicEl>
                                              <a:dgm id="{941850B6-F93A-4757-B338-471FAD71871A}"/>
                                            </p:graphicEl>
                                          </p:spTgt>
                                        </p:tgtEl>
                                      </p:cBhvr>
                                    </p:animEffect>
                                    <p:anim calcmode="lin" valueType="num">
                                      <p:cBhvr>
                                        <p:cTn id="60" dur="1000" fill="hold"/>
                                        <p:tgtEl>
                                          <p:spTgt spid="4">
                                            <p:graphicEl>
                                              <a:dgm id="{941850B6-F93A-4757-B338-471FAD71871A}"/>
                                            </p:graphicEl>
                                          </p:spTgt>
                                        </p:tgtEl>
                                        <p:attrNameLst>
                                          <p:attrName>ppt_x</p:attrName>
                                        </p:attrNameLst>
                                      </p:cBhvr>
                                      <p:tavLst>
                                        <p:tav tm="0">
                                          <p:val>
                                            <p:strVal val="#ppt_x"/>
                                          </p:val>
                                        </p:tav>
                                        <p:tav tm="100000">
                                          <p:val>
                                            <p:strVal val="#ppt_x"/>
                                          </p:val>
                                        </p:tav>
                                      </p:tavLst>
                                    </p:anim>
                                    <p:anim calcmode="lin" valueType="num">
                                      <p:cBhvr>
                                        <p:cTn id="61" dur="1000" fill="hold"/>
                                        <p:tgtEl>
                                          <p:spTgt spid="4">
                                            <p:graphicEl>
                                              <a:dgm id="{941850B6-F93A-4757-B338-471FAD71871A}"/>
                                            </p:graphicEl>
                                          </p:spTgt>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fade">
                                      <p:cBhvr>
                                        <p:cTn id="80" dur="1000"/>
                                        <p:tgtEl>
                                          <p:spTgt spid="9"/>
                                        </p:tgtEl>
                                      </p:cBhvr>
                                    </p:animEffect>
                                    <p:anim calcmode="lin" valueType="num">
                                      <p:cBhvr>
                                        <p:cTn id="81" dur="1000" fill="hold"/>
                                        <p:tgtEl>
                                          <p:spTgt spid="9"/>
                                        </p:tgtEl>
                                        <p:attrNameLst>
                                          <p:attrName>ppt_x</p:attrName>
                                        </p:attrNameLst>
                                      </p:cBhvr>
                                      <p:tavLst>
                                        <p:tav tm="0">
                                          <p:val>
                                            <p:strVal val="#ppt_x"/>
                                          </p:val>
                                        </p:tav>
                                        <p:tav tm="100000">
                                          <p:val>
                                            <p:strVal val="#ppt_x"/>
                                          </p:val>
                                        </p:tav>
                                      </p:tavLst>
                                    </p:anim>
                                    <p:anim calcmode="lin" valueType="num">
                                      <p:cBhvr>
                                        <p:cTn id="82" dur="1000" fill="hold"/>
                                        <p:tgtEl>
                                          <p:spTgt spid="9"/>
                                        </p:tgtEl>
                                        <p:attrNameLst>
                                          <p:attrName>ppt_y</p:attrName>
                                        </p:attrNameLst>
                                      </p:cBhvr>
                                      <p:tavLst>
                                        <p:tav tm="0">
                                          <p:val>
                                            <p:strVal val="#ppt_y+.1"/>
                                          </p:val>
                                        </p:tav>
                                        <p:tav tm="100000">
                                          <p:val>
                                            <p:strVal val="#ppt_y"/>
                                          </p:val>
                                        </p:tav>
                                      </p:tavLst>
                                    </p:anim>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P spid="6" grpId="0" animBg="1"/>
      <p:bldP spid="7" grpId="0"/>
      <p:bldP spid="8" grpId="0"/>
      <p:bldGraphic spid="9" grpId="0">
        <p:bldAsOne/>
      </p:bldGraphic>
      <p:bldP spid="10" grpId="0" animBg="1"/>
      <p:bldP spid="11" grpId="0"/>
      <p:bldP spid="12" grpId="0" animBg="1"/>
      <p:bldP spid="13" grpId="0"/>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p:cNvSpPr/>
          <p:nvPr/>
        </p:nvSpPr>
        <p:spPr bwMode="auto">
          <a:xfrm>
            <a:off x="817544" y="1169554"/>
            <a:ext cx="150586" cy="171398"/>
          </a:xfrm>
          <a:prstGeom prst="rect">
            <a:avLst/>
          </a:prstGeom>
          <a:noFill/>
          <a:ln w="3175">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857" tIns="42857" rIns="42857" bIns="42857" numCol="1" spcCol="0" rtlCol="0" fromWordArt="0" anchor="ctr" anchorCtr="0" forceAA="0" compatLnSpc="1">
            <a:prstTxWarp prst="textNoShape">
              <a:avLst/>
            </a:prstTxWarp>
            <a:noAutofit/>
          </a:bodyPr>
          <a:lstStyle/>
          <a:p>
            <a:pPr algn="ctr" defTabSz="856944"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79545" y="996915"/>
            <a:ext cx="2215221" cy="299318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4" tIns="134443" rIns="168054" bIns="134443" numCol="1" spcCol="0" rtlCol="0" fromWordArt="0" anchor="t" anchorCtr="0" forceAA="0" compatLnSpc="1">
            <a:prstTxWarp prst="textNoShape">
              <a:avLst/>
            </a:prstTxWarp>
            <a:noAutofit/>
          </a:bodyPr>
          <a:lstStyle/>
          <a:p>
            <a:pPr defTabSz="856944"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Blobs</a:t>
            </a:r>
          </a:p>
          <a:p>
            <a:pPr defTabSz="856944"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“Highly scalable, REST based cloud object store”</a:t>
            </a:r>
          </a:p>
          <a:p>
            <a:pPr defTabSz="856944"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defTabSz="856944"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Block Blobs: Sequential file I/O</a:t>
            </a:r>
          </a:p>
          <a:p>
            <a:pPr defTabSz="856944" fontAlgn="base">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856944"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Page Blobs: Random-write pattern data</a:t>
            </a:r>
          </a:p>
        </p:txBody>
      </p:sp>
      <p:sp>
        <p:nvSpPr>
          <p:cNvPr id="29" name="Rectangle 28"/>
          <p:cNvSpPr/>
          <p:nvPr/>
        </p:nvSpPr>
        <p:spPr bwMode="auto">
          <a:xfrm>
            <a:off x="4986896" y="1005288"/>
            <a:ext cx="2252767" cy="299318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4" tIns="134443" rIns="168054" bIns="134443" numCol="1" spcCol="0" rtlCol="0" fromWordArt="0" anchor="t" anchorCtr="0" forceAA="0" compatLnSpc="1">
            <a:prstTxWarp prst="textNoShape">
              <a:avLst/>
            </a:prstTxWarp>
            <a:noAutofit/>
          </a:bodyPr>
          <a:lstStyle/>
          <a:p>
            <a:pPr defTabSz="856944" fontAlgn="base">
              <a:spcBef>
                <a:spcPct val="0"/>
              </a:spcBef>
              <a:spcAft>
                <a:spcPct val="0"/>
              </a:spcAft>
            </a:pPr>
            <a:r>
              <a:rPr lang="en-US" sz="3200" dirty="0">
                <a:solidFill>
                  <a:schemeClr val="tx1"/>
                </a:solidFill>
                <a:ea typeface="Segoe UI" pitchFamily="34" charset="0"/>
                <a:cs typeface="Segoe UI" pitchFamily="34" charset="0"/>
              </a:rPr>
              <a:t>Queues</a:t>
            </a:r>
          </a:p>
          <a:p>
            <a:pPr defTabSz="856944" fontAlgn="base">
              <a:spcBef>
                <a:spcPct val="0"/>
              </a:spcBef>
              <a:spcAft>
                <a:spcPct val="0"/>
              </a:spcAft>
            </a:pPr>
            <a:r>
              <a:rPr lang="en-US" sz="1600" dirty="0">
                <a:solidFill>
                  <a:schemeClr val="tx1"/>
                </a:solidFill>
                <a:ea typeface="Segoe UI" pitchFamily="34" charset="0"/>
                <a:cs typeface="Segoe UI" pitchFamily="34" charset="0"/>
              </a:rPr>
              <a:t>“Reliable messaging at scale for cloud services”</a:t>
            </a:r>
          </a:p>
          <a:p>
            <a:pPr defTabSz="856944" fontAlgn="base">
              <a:spcBef>
                <a:spcPct val="0"/>
              </a:spcBef>
              <a:spcAft>
                <a:spcPct val="0"/>
              </a:spcAft>
            </a:pPr>
            <a:endParaRPr lang="en-US" sz="1600" dirty="0">
              <a:solidFill>
                <a:schemeClr val="tx1"/>
              </a:solidFill>
              <a:ea typeface="Segoe UI" pitchFamily="34" charset="0"/>
              <a:cs typeface="Segoe UI" pitchFamily="34" charset="0"/>
            </a:endParaRPr>
          </a:p>
          <a:p>
            <a:pPr defTabSz="856944" fontAlgn="base">
              <a:spcBef>
                <a:spcPct val="0"/>
              </a:spcBef>
              <a:spcAft>
                <a:spcPct val="0"/>
              </a:spcAft>
            </a:pPr>
            <a:r>
              <a:rPr lang="en-US" sz="1200" dirty="0">
                <a:solidFill>
                  <a:schemeClr val="tx1"/>
                </a:solidFill>
                <a:ea typeface="Segoe UI" pitchFamily="34" charset="0"/>
                <a:cs typeface="Segoe UI" pitchFamily="34" charset="0"/>
              </a:rPr>
              <a:t>Decouple and scale components</a:t>
            </a:r>
          </a:p>
          <a:p>
            <a:pPr defTabSz="856944" fontAlgn="base">
              <a:spcBef>
                <a:spcPct val="0"/>
              </a:spcBef>
              <a:spcAft>
                <a:spcPct val="0"/>
              </a:spcAft>
            </a:pPr>
            <a:endParaRPr lang="en-US" sz="1200" dirty="0">
              <a:solidFill>
                <a:schemeClr val="tx1"/>
              </a:solidFill>
              <a:ea typeface="Segoe UI" pitchFamily="34" charset="0"/>
              <a:cs typeface="Segoe UI" pitchFamily="34" charset="0"/>
            </a:endParaRPr>
          </a:p>
          <a:p>
            <a:pPr defTabSz="856944" fontAlgn="base">
              <a:spcBef>
                <a:spcPct val="0"/>
              </a:spcBef>
              <a:spcAft>
                <a:spcPct val="0"/>
              </a:spcAft>
            </a:pPr>
            <a:r>
              <a:rPr lang="en-US" sz="1200" dirty="0">
                <a:solidFill>
                  <a:schemeClr val="tx1"/>
                </a:solidFill>
                <a:ea typeface="Segoe UI" pitchFamily="34" charset="0"/>
                <a:cs typeface="Segoe UI" pitchFamily="34" charset="0"/>
              </a:rPr>
              <a:t>Message visibility timeout and update message to protect against unreliable dequeuers</a:t>
            </a:r>
            <a:r>
              <a:rPr lang="en-US" sz="1400" dirty="0">
                <a:solidFill>
                  <a:schemeClr val="tx1"/>
                </a:solidFill>
                <a:ea typeface="Segoe UI" pitchFamily="34" charset="0"/>
                <a:cs typeface="Segoe UI" pitchFamily="34" charset="0"/>
              </a:rPr>
              <a:t> </a:t>
            </a:r>
          </a:p>
        </p:txBody>
      </p:sp>
      <p:sp>
        <p:nvSpPr>
          <p:cNvPr id="31" name="Rectangle 30"/>
          <p:cNvSpPr/>
          <p:nvPr/>
        </p:nvSpPr>
        <p:spPr bwMode="auto">
          <a:xfrm>
            <a:off x="2683220" y="1005288"/>
            <a:ext cx="2215221" cy="299318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4" tIns="134443" rIns="168054" bIns="134443" numCol="1" spcCol="0" rtlCol="0" fromWordArt="0" anchor="t" anchorCtr="0" forceAA="0" compatLnSpc="1">
            <a:prstTxWarp prst="textNoShape">
              <a:avLst/>
            </a:prstTxWarp>
            <a:noAutofit/>
          </a:bodyPr>
          <a:lstStyle/>
          <a:p>
            <a:pPr defTabSz="856944"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Tables</a:t>
            </a:r>
          </a:p>
          <a:p>
            <a:pPr defTabSz="856944"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“Massive auto-scaling NoSQL store”</a:t>
            </a:r>
          </a:p>
          <a:p>
            <a:pPr defTabSz="856944"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defTabSz="856944"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Dynamic scaling based on load</a:t>
            </a:r>
          </a:p>
          <a:p>
            <a:pPr defTabSz="856944" fontAlgn="base">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856944"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Scale to PBs of table data </a:t>
            </a:r>
          </a:p>
          <a:p>
            <a:pPr defTabSz="856944" fontAlgn="base">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856944"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Fast key/value lookups</a:t>
            </a:r>
          </a:p>
          <a:p>
            <a:pPr defTabSz="856944"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defTabSz="856944"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91094" y="-9475"/>
            <a:ext cx="10515451" cy="1325545"/>
          </a:xfrm>
        </p:spPr>
        <p:txBody>
          <a:bodyPr/>
          <a:lstStyle/>
          <a:p>
            <a:r>
              <a:rPr lang="en-US" dirty="0"/>
              <a:t>Azure Storage Offerings</a:t>
            </a:r>
          </a:p>
        </p:txBody>
      </p:sp>
      <p:sp>
        <p:nvSpPr>
          <p:cNvPr id="2" name="TextBox 1"/>
          <p:cNvSpPr txBox="1"/>
          <p:nvPr/>
        </p:nvSpPr>
        <p:spPr>
          <a:xfrm>
            <a:off x="172082" y="4507354"/>
            <a:ext cx="11674930" cy="1810395"/>
          </a:xfrm>
          <a:prstGeom prst="rect">
            <a:avLst/>
          </a:prstGeom>
          <a:noFill/>
        </p:spPr>
        <p:txBody>
          <a:bodyPr wrap="square" lIns="168054" tIns="134443" rIns="168054" bIns="134443" rtlCol="0">
            <a:spAutoFit/>
          </a:bodyPr>
          <a:lstStyle/>
          <a:p>
            <a:pPr marL="342904" indent="-342904" defTabSz="857193">
              <a:lnSpc>
                <a:spcPct val="90000"/>
              </a:lnSpc>
              <a:spcAft>
                <a:spcPts val="551"/>
              </a:spcAft>
              <a:buFont typeface="Arial" panose="020B0604020202020204" pitchFamily="34" charset="0"/>
              <a:buChar char="•"/>
            </a:pPr>
            <a:r>
              <a:rPr lang="en-US" sz="2000" dirty="0"/>
              <a:t>Foundational building block of the Azure Cloud –Azure Data Lake, Azure SQL Data Warehouse, Azure </a:t>
            </a:r>
            <a:r>
              <a:rPr lang="en-US" sz="2000" dirty="0" err="1"/>
              <a:t>HDInsight</a:t>
            </a:r>
            <a:r>
              <a:rPr lang="en-US" sz="2000" dirty="0"/>
              <a:t>, OneDrive, Skype, Xbox,…</a:t>
            </a:r>
          </a:p>
          <a:p>
            <a:pPr marL="342904" indent="-342904" defTabSz="857193">
              <a:lnSpc>
                <a:spcPct val="90000"/>
              </a:lnSpc>
              <a:spcAft>
                <a:spcPts val="551"/>
              </a:spcAft>
              <a:buFont typeface="Arial" panose="020B0604020202020204" pitchFamily="34" charset="0"/>
              <a:buChar char="•"/>
            </a:pPr>
            <a:r>
              <a:rPr lang="en-US" sz="2000" dirty="0"/>
              <a:t>Hyper Scale: &gt;80 trillion objects, &gt;10 million transactions per second </a:t>
            </a:r>
          </a:p>
          <a:p>
            <a:pPr marL="342904" indent="-342904" defTabSz="857193">
              <a:lnSpc>
                <a:spcPct val="90000"/>
              </a:lnSpc>
              <a:spcAft>
                <a:spcPts val="551"/>
              </a:spcAft>
              <a:buFont typeface="Arial" panose="020B0604020202020204" pitchFamily="34" charset="0"/>
              <a:buChar char="•"/>
            </a:pPr>
            <a:r>
              <a:rPr lang="en-US" sz="2000" dirty="0"/>
              <a:t>REST based API, multi-platform, open sourced client libraries for many languages (e.g. Java, Python, Node.js, PHP, Ruby, Android, etc.)</a:t>
            </a:r>
          </a:p>
        </p:txBody>
      </p:sp>
      <p:sp>
        <p:nvSpPr>
          <p:cNvPr id="10" name="Rectangle 9"/>
          <p:cNvSpPr/>
          <p:nvPr/>
        </p:nvSpPr>
        <p:spPr bwMode="auto">
          <a:xfrm>
            <a:off x="9631791" y="1005288"/>
            <a:ext cx="2215221" cy="29931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4" tIns="134443" rIns="168054" bIns="134443" numCol="1" spcCol="0" rtlCol="0" fromWordArt="0" anchor="t" anchorCtr="0" forceAA="0" compatLnSpc="1">
            <a:prstTxWarp prst="textNoShape">
              <a:avLst/>
            </a:prstTxWarp>
            <a:noAutofit/>
          </a:bodyPr>
          <a:lstStyle/>
          <a:p>
            <a:pPr defTabSz="856944"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Files</a:t>
            </a:r>
          </a:p>
          <a:p>
            <a:pPr defTabSz="856944"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944"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defTabSz="856944"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Map to file share, standard file system semantics</a:t>
            </a:r>
          </a:p>
          <a:p>
            <a:pPr defTabSz="856944" fontAlgn="base">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856944"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“Lift and shift” legacy apps</a:t>
            </a:r>
          </a:p>
        </p:txBody>
      </p:sp>
      <p:sp>
        <p:nvSpPr>
          <p:cNvPr id="11" name="Rectangle 10"/>
          <p:cNvSpPr/>
          <p:nvPr/>
        </p:nvSpPr>
        <p:spPr bwMode="auto">
          <a:xfrm>
            <a:off x="7328118" y="1005288"/>
            <a:ext cx="2215221" cy="29931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4" tIns="134443" rIns="168054" bIns="134443" numCol="1" spcCol="0" rtlCol="0" fromWordArt="0" anchor="t" anchorCtr="0" forceAA="0" compatLnSpc="1">
            <a:prstTxWarp prst="textNoShape">
              <a:avLst/>
            </a:prstTxWarp>
            <a:noAutofit/>
          </a:bodyPr>
          <a:lstStyle/>
          <a:p>
            <a:pPr defTabSz="856944"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Disks</a:t>
            </a:r>
          </a:p>
          <a:p>
            <a:pPr defTabSz="856944"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“Persistent disks for Azure </a:t>
            </a:r>
            <a:r>
              <a:rPr lang="en-US" sz="1600" dirty="0" err="1">
                <a:gradFill>
                  <a:gsLst>
                    <a:gs pos="0">
                      <a:srgbClr val="FFFFFF"/>
                    </a:gs>
                    <a:gs pos="100000">
                      <a:srgbClr val="FFFFFF"/>
                    </a:gs>
                  </a:gsLst>
                  <a:lin ang="5400000" scaled="0"/>
                </a:gradFill>
                <a:ea typeface="Segoe UI" pitchFamily="34" charset="0"/>
                <a:cs typeface="Segoe UI" pitchFamily="34" charset="0"/>
              </a:rPr>
              <a:t>IaaS</a:t>
            </a:r>
            <a:r>
              <a:rPr lang="en-US" sz="1600" dirty="0">
                <a:gradFill>
                  <a:gsLst>
                    <a:gs pos="0">
                      <a:srgbClr val="FFFFFF"/>
                    </a:gs>
                    <a:gs pos="100000">
                      <a:srgbClr val="FFFFFF"/>
                    </a:gs>
                  </a:gsLst>
                  <a:lin ang="5400000" scaled="0"/>
                </a:gradFill>
                <a:ea typeface="Segoe UI" pitchFamily="34" charset="0"/>
                <a:cs typeface="Segoe UI" pitchFamily="34" charset="0"/>
              </a:rPr>
              <a:t> VMs”</a:t>
            </a:r>
          </a:p>
          <a:p>
            <a:pPr defTabSz="856944"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defTabSz="856944"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Built on page blobs</a:t>
            </a:r>
          </a:p>
          <a:p>
            <a:pPr defTabSz="856944" fontAlgn="base">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a:p>
            <a:pPr defTabSz="856944"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Premium Storage Disks: SSD based, high IOPS, low latency</a:t>
            </a:r>
          </a:p>
        </p:txBody>
      </p:sp>
      <p:sp>
        <p:nvSpPr>
          <p:cNvPr id="5" name="Left Brace 4"/>
          <p:cNvSpPr/>
          <p:nvPr/>
        </p:nvSpPr>
        <p:spPr>
          <a:xfrm rot="16200000">
            <a:off x="3652690" y="782216"/>
            <a:ext cx="216565" cy="6800874"/>
          </a:xfrm>
          <a:prstGeom prst="leftBrace">
            <a:avLst>
              <a:gd name="adj1" fmla="val 8333"/>
              <a:gd name="adj2" fmla="val 49528"/>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2699392" y="4182655"/>
            <a:ext cx="2228259" cy="465395"/>
          </a:xfrm>
          <a:prstGeom prst="rect">
            <a:avLst/>
          </a:prstGeom>
          <a:noFill/>
        </p:spPr>
        <p:txBody>
          <a:bodyPr wrap="square" lIns="168054" tIns="134443" rIns="168054" bIns="134443" rtlCol="0">
            <a:spAutoFit/>
          </a:bodyPr>
          <a:lstStyle/>
          <a:p>
            <a:pPr algn="ctr" defTabSz="857193">
              <a:lnSpc>
                <a:spcPct val="90000"/>
              </a:lnSpc>
              <a:spcAft>
                <a:spcPts val="551"/>
              </a:spcAft>
            </a:pPr>
            <a:r>
              <a:rPr lang="en-US" sz="1400" dirty="0"/>
              <a:t>Code against (REST API)</a:t>
            </a:r>
          </a:p>
        </p:txBody>
      </p:sp>
      <p:sp>
        <p:nvSpPr>
          <p:cNvPr id="15" name="Left Brace 14"/>
          <p:cNvSpPr/>
          <p:nvPr/>
        </p:nvSpPr>
        <p:spPr>
          <a:xfrm rot="16200000">
            <a:off x="9491121" y="1935045"/>
            <a:ext cx="216565" cy="4495219"/>
          </a:xfrm>
          <a:prstGeom prst="leftBrace">
            <a:avLst>
              <a:gd name="adj1" fmla="val 8333"/>
              <a:gd name="adj2" fmla="val 49528"/>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8517662" y="4194343"/>
            <a:ext cx="2523206" cy="666999"/>
          </a:xfrm>
          <a:prstGeom prst="rect">
            <a:avLst/>
          </a:prstGeom>
          <a:noFill/>
        </p:spPr>
        <p:txBody>
          <a:bodyPr wrap="square" lIns="168054" tIns="134443" rIns="168054" bIns="134443" rtlCol="0">
            <a:spAutoFit/>
          </a:bodyPr>
          <a:lstStyle/>
          <a:p>
            <a:pPr algn="ctr" defTabSz="857193">
              <a:lnSpc>
                <a:spcPct val="90000"/>
              </a:lnSpc>
              <a:spcAft>
                <a:spcPts val="551"/>
              </a:spcAft>
            </a:pPr>
            <a:r>
              <a:rPr lang="en-US" sz="1400" dirty="0"/>
              <a:t>Use on Windows &amp; Linux VMs</a:t>
            </a:r>
          </a:p>
        </p:txBody>
      </p:sp>
    </p:spTree>
    <p:extLst>
      <p:ext uri="{BB962C8B-B14F-4D97-AF65-F5344CB8AC3E}">
        <p14:creationId xmlns:p14="http://schemas.microsoft.com/office/powerpoint/2010/main" val="57920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1" grpId="0" animBg="1"/>
      <p:bldP spid="2" grpId="0"/>
      <p:bldP spid="10" grpId="0" animBg="1"/>
      <p:bldP spid="11" grpId="0" animBg="1"/>
      <p:bldP spid="5" grpId="0" animBg="1"/>
      <p:bldP spid="14" grpId="0"/>
      <p:bldP spid="15"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21" y="118284"/>
            <a:ext cx="10515451" cy="1325545"/>
          </a:xfrm>
        </p:spPr>
        <p:txBody>
          <a:bodyPr/>
          <a:lstStyle/>
          <a:p>
            <a:r>
              <a:rPr lang="en-US" dirty="0"/>
              <a:t>Azure Storage Platform Capabilities</a:t>
            </a:r>
          </a:p>
        </p:txBody>
      </p:sp>
      <p:sp>
        <p:nvSpPr>
          <p:cNvPr id="2" name="Text Placeholder 1"/>
          <p:cNvSpPr>
            <a:spLocks noGrp="1"/>
          </p:cNvSpPr>
          <p:nvPr>
            <p:ph type="body" sz="quarter" idx="10"/>
          </p:nvPr>
        </p:nvSpPr>
        <p:spPr>
          <a:xfrm>
            <a:off x="269322" y="1189528"/>
            <a:ext cx="11653357" cy="5394791"/>
          </a:xfrm>
        </p:spPr>
        <p:txBody>
          <a:bodyPr>
            <a:normAutofit fontScale="92500" lnSpcReduction="10000"/>
          </a:bodyPr>
          <a:lstStyle/>
          <a:p>
            <a:r>
              <a:rPr lang="en-US" sz="3137" dirty="0"/>
              <a:t>Scalability</a:t>
            </a:r>
            <a:endParaRPr lang="en-US" sz="2353" dirty="0"/>
          </a:p>
          <a:p>
            <a:pPr lvl="2"/>
            <a:r>
              <a:rPr lang="en-US" dirty="0"/>
              <a:t>Per account: 500TB of data , 20000 </a:t>
            </a:r>
            <a:r>
              <a:rPr lang="en-US" dirty="0" err="1"/>
              <a:t>tps</a:t>
            </a:r>
            <a:r>
              <a:rPr lang="en-US" dirty="0"/>
              <a:t>, 10Gbps ingress/20Gbps egress</a:t>
            </a:r>
          </a:p>
          <a:p>
            <a:r>
              <a:rPr lang="en-US" sz="3137" dirty="0"/>
              <a:t>Durability</a:t>
            </a:r>
            <a:r>
              <a:rPr lang="en-US" sz="2745" dirty="0"/>
              <a:t> Options</a:t>
            </a:r>
          </a:p>
          <a:p>
            <a:pPr lvl="2"/>
            <a:r>
              <a:rPr lang="en-US" dirty="0"/>
              <a:t>Locally Redundant (LRS), Zone Redundant (ZRS), Geo-Redundant (GRS)</a:t>
            </a:r>
            <a:endParaRPr lang="en-US" sz="784" dirty="0"/>
          </a:p>
          <a:p>
            <a:pPr lvl="2"/>
            <a:r>
              <a:rPr lang="en-US" dirty="0"/>
              <a:t>Read access from geo-secondary (RA-GRS)</a:t>
            </a:r>
          </a:p>
          <a:p>
            <a:r>
              <a:rPr lang="en-US" sz="3137" dirty="0"/>
              <a:t>Availability</a:t>
            </a:r>
            <a:endParaRPr lang="en-US" sz="2745" dirty="0"/>
          </a:p>
          <a:p>
            <a:pPr lvl="2"/>
            <a:r>
              <a:rPr lang="en-US" dirty="0"/>
              <a:t>99.9% for reads/writes, 99.99% for reads with RA-GRS. Backed by SLA.</a:t>
            </a:r>
          </a:p>
          <a:p>
            <a:r>
              <a:rPr lang="en-US" sz="3137" dirty="0"/>
              <a:t>Security</a:t>
            </a:r>
            <a:endParaRPr lang="en-US" sz="2745" dirty="0"/>
          </a:p>
          <a:p>
            <a:pPr lvl="2"/>
            <a:r>
              <a:rPr lang="en-US" dirty="0"/>
              <a:t>Symmetric shared key (</a:t>
            </a:r>
            <a:r>
              <a:rPr lang="en-US" dirty="0" err="1"/>
              <a:t>AuthN</a:t>
            </a:r>
            <a:r>
              <a:rPr lang="en-US" dirty="0"/>
              <a:t>)</a:t>
            </a:r>
          </a:p>
          <a:p>
            <a:pPr lvl="2"/>
            <a:r>
              <a:rPr lang="en-US" dirty="0"/>
              <a:t>Public (blob service only)</a:t>
            </a:r>
          </a:p>
          <a:p>
            <a:pPr lvl="2"/>
            <a:r>
              <a:rPr lang="en-US" dirty="0"/>
              <a:t>Azure Storage Service Encryption (SSE) for Data at Rest helps you protect and safeguard your data to meet your organizational security and compliance commitments.</a:t>
            </a:r>
          </a:p>
          <a:p>
            <a:r>
              <a:rPr lang="en-US" sz="3137" dirty="0"/>
              <a:t>Analytics</a:t>
            </a:r>
            <a:endParaRPr lang="en-US" sz="2745" dirty="0"/>
          </a:p>
          <a:p>
            <a:pPr lvl="2"/>
            <a:r>
              <a:rPr lang="en-US" dirty="0"/>
              <a:t>Rich perf-counter like metrics and detailed logs</a:t>
            </a:r>
            <a:r>
              <a:rPr lang="en-US" sz="784" dirty="0"/>
              <a:t>	</a:t>
            </a:r>
          </a:p>
          <a:p>
            <a:pPr lvl="2"/>
            <a:endParaRPr lang="en-US" sz="784" dirty="0"/>
          </a:p>
        </p:txBody>
      </p:sp>
    </p:spTree>
    <p:extLst>
      <p:ext uri="{BB962C8B-B14F-4D97-AF65-F5344CB8AC3E}">
        <p14:creationId xmlns:p14="http://schemas.microsoft.com/office/powerpoint/2010/main" val="27612755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Hierarchical/Tiered Cloud Storage</a:t>
            </a:r>
          </a:p>
        </p:txBody>
      </p:sp>
      <p:sp>
        <p:nvSpPr>
          <p:cNvPr id="4" name="Right Arrow 3"/>
          <p:cNvSpPr/>
          <p:nvPr/>
        </p:nvSpPr>
        <p:spPr>
          <a:xfrm>
            <a:off x="1413163" y="1700754"/>
            <a:ext cx="6451335" cy="158052"/>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6580"/>
            <a:endParaRPr lang="en-US" sz="1687" kern="0">
              <a:solidFill>
                <a:srgbClr val="FFFFFF"/>
              </a:solidFill>
            </a:endParaRPr>
          </a:p>
        </p:txBody>
      </p:sp>
      <p:sp>
        <p:nvSpPr>
          <p:cNvPr id="5" name="TextBox 4"/>
          <p:cNvSpPr txBox="1"/>
          <p:nvPr/>
        </p:nvSpPr>
        <p:spPr>
          <a:xfrm>
            <a:off x="3912964" y="1330986"/>
            <a:ext cx="2431411" cy="357144"/>
          </a:xfrm>
          <a:prstGeom prst="rect">
            <a:avLst/>
          </a:prstGeom>
          <a:noFill/>
        </p:spPr>
        <p:txBody>
          <a:bodyPr wrap="square" rtlCol="0">
            <a:spAutoFit/>
          </a:bodyPr>
          <a:lstStyle/>
          <a:p>
            <a:pPr defTabSz="896580"/>
            <a:r>
              <a:rPr lang="en-US" sz="1687" i="1" kern="0" dirty="0">
                <a:solidFill>
                  <a:srgbClr val="505050"/>
                </a:solidFill>
              </a:rPr>
              <a:t>Product Lines</a:t>
            </a:r>
          </a:p>
        </p:txBody>
      </p:sp>
      <p:sp>
        <p:nvSpPr>
          <p:cNvPr id="6" name="Rectangle 5"/>
          <p:cNvSpPr/>
          <p:nvPr/>
        </p:nvSpPr>
        <p:spPr>
          <a:xfrm>
            <a:off x="2702231" y="1939759"/>
            <a:ext cx="1268182" cy="869242"/>
          </a:xfrm>
          <a:prstGeom prst="rect">
            <a:avLst/>
          </a:prstGeom>
          <a:solidFill>
            <a:schemeClr val="bg2">
              <a:lumMod val="2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896580"/>
            <a:r>
              <a:rPr lang="en-US" sz="1500" kern="0" dirty="0">
                <a:solidFill>
                  <a:srgbClr val="FFFFFF"/>
                </a:solidFill>
              </a:rPr>
              <a:t>Attached </a:t>
            </a:r>
            <a:r>
              <a:rPr lang="en-US" sz="1500" u="sng" kern="0" dirty="0">
                <a:solidFill>
                  <a:srgbClr val="FFFFFF"/>
                </a:solidFill>
              </a:rPr>
              <a:t>Disks</a:t>
            </a:r>
          </a:p>
        </p:txBody>
      </p:sp>
      <p:sp>
        <p:nvSpPr>
          <p:cNvPr id="7" name="Rectangle 6"/>
          <p:cNvSpPr/>
          <p:nvPr/>
        </p:nvSpPr>
        <p:spPr>
          <a:xfrm>
            <a:off x="2702231" y="2823682"/>
            <a:ext cx="1263848" cy="869242"/>
          </a:xfrm>
          <a:prstGeom prst="rect">
            <a:avLst/>
          </a:prstGeom>
          <a:solidFill>
            <a:srgbClr val="00B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896580"/>
            <a:r>
              <a:rPr lang="en-US" sz="1500" kern="0" dirty="0">
                <a:solidFill>
                  <a:srgbClr val="FFFFFF"/>
                </a:solidFill>
              </a:rPr>
              <a:t>Premium Disks</a:t>
            </a:r>
            <a:endParaRPr lang="en-US" sz="1500" u="sng" kern="0" dirty="0">
              <a:solidFill>
                <a:srgbClr val="FFFFFF"/>
              </a:solidFill>
            </a:endParaRPr>
          </a:p>
        </p:txBody>
      </p:sp>
      <p:sp>
        <p:nvSpPr>
          <p:cNvPr id="8" name="Rectangle 7"/>
          <p:cNvSpPr/>
          <p:nvPr/>
        </p:nvSpPr>
        <p:spPr>
          <a:xfrm>
            <a:off x="2702229" y="3711597"/>
            <a:ext cx="1263850" cy="869242"/>
          </a:xfrm>
          <a:prstGeom prst="rect">
            <a:avLst/>
          </a:prstGeom>
          <a:solidFill>
            <a:srgbClr val="00B05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96580"/>
            <a:r>
              <a:rPr lang="en-US" sz="1500" kern="0" dirty="0">
                <a:solidFill>
                  <a:srgbClr val="FFFFFF"/>
                </a:solidFill>
              </a:rPr>
              <a:t>Standard Disks</a:t>
            </a:r>
            <a:endParaRPr lang="en-US" sz="1500" u="sng" kern="0" dirty="0">
              <a:solidFill>
                <a:srgbClr val="FFFFFF"/>
              </a:solidFill>
            </a:endParaRPr>
          </a:p>
        </p:txBody>
      </p:sp>
      <p:sp>
        <p:nvSpPr>
          <p:cNvPr id="9" name="Rectangle 8"/>
          <p:cNvSpPr/>
          <p:nvPr/>
        </p:nvSpPr>
        <p:spPr>
          <a:xfrm>
            <a:off x="6539670" y="1939759"/>
            <a:ext cx="1268182" cy="869242"/>
          </a:xfrm>
          <a:prstGeom prst="rect">
            <a:avLst/>
          </a:prstGeom>
          <a:solidFill>
            <a:schemeClr val="bg2">
              <a:lumMod val="2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896580"/>
            <a:r>
              <a:rPr lang="en-US" sz="1500" kern="0" dirty="0">
                <a:solidFill>
                  <a:srgbClr val="FFFFFF"/>
                </a:solidFill>
              </a:rPr>
              <a:t>Reliable </a:t>
            </a:r>
            <a:r>
              <a:rPr lang="en-US" sz="1500" u="sng" kern="0" dirty="0">
                <a:solidFill>
                  <a:srgbClr val="FFFFFF"/>
                </a:solidFill>
              </a:rPr>
              <a:t>Queues</a:t>
            </a:r>
          </a:p>
        </p:txBody>
      </p:sp>
      <p:sp>
        <p:nvSpPr>
          <p:cNvPr id="10" name="Rectangle 9"/>
          <p:cNvSpPr/>
          <p:nvPr/>
        </p:nvSpPr>
        <p:spPr>
          <a:xfrm>
            <a:off x="6539670" y="3711597"/>
            <a:ext cx="1268182" cy="869242"/>
          </a:xfrm>
          <a:prstGeom prst="rect">
            <a:avLst/>
          </a:prstGeom>
          <a:solidFill>
            <a:srgbClr val="00B05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96580"/>
            <a:r>
              <a:rPr lang="en-US" sz="1500" kern="0" dirty="0">
                <a:solidFill>
                  <a:srgbClr val="FFFFFF"/>
                </a:solidFill>
              </a:rPr>
              <a:t>Standard</a:t>
            </a:r>
          </a:p>
          <a:p>
            <a:pPr algn="ctr" defTabSz="896580"/>
            <a:r>
              <a:rPr lang="en-US" sz="1500" kern="0" dirty="0">
                <a:solidFill>
                  <a:srgbClr val="FFFFFF"/>
                </a:solidFill>
              </a:rPr>
              <a:t>Queues</a:t>
            </a:r>
            <a:endParaRPr lang="en-US" sz="1500" u="sng" kern="0" dirty="0">
              <a:solidFill>
                <a:srgbClr val="FFFFFF"/>
              </a:solidFill>
            </a:endParaRPr>
          </a:p>
        </p:txBody>
      </p:sp>
      <p:sp>
        <p:nvSpPr>
          <p:cNvPr id="11" name="Rectangle 10"/>
          <p:cNvSpPr/>
          <p:nvPr/>
        </p:nvSpPr>
        <p:spPr>
          <a:xfrm>
            <a:off x="1413163" y="1939759"/>
            <a:ext cx="1268182" cy="869242"/>
          </a:xfrm>
          <a:prstGeom prst="rect">
            <a:avLst/>
          </a:prstGeom>
          <a:solidFill>
            <a:schemeClr val="bg2">
              <a:lumMod val="2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896580"/>
            <a:r>
              <a:rPr lang="en-US" sz="1500" kern="0" dirty="0">
                <a:solidFill>
                  <a:srgbClr val="FFFFFF"/>
                </a:solidFill>
              </a:rPr>
              <a:t>Object </a:t>
            </a:r>
            <a:r>
              <a:rPr lang="en-US" sz="1500" u="sng" kern="0" dirty="0">
                <a:solidFill>
                  <a:srgbClr val="FFFFFF"/>
                </a:solidFill>
              </a:rPr>
              <a:t>Blobs</a:t>
            </a:r>
          </a:p>
        </p:txBody>
      </p:sp>
      <p:sp>
        <p:nvSpPr>
          <p:cNvPr id="12" name="Rectangle 11"/>
          <p:cNvSpPr/>
          <p:nvPr/>
        </p:nvSpPr>
        <p:spPr>
          <a:xfrm>
            <a:off x="1413163" y="2823682"/>
            <a:ext cx="1268182" cy="869242"/>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defTabSz="896580"/>
            <a:r>
              <a:rPr lang="en-US" sz="1500" kern="0" dirty="0">
                <a:solidFill>
                  <a:srgbClr val="FFFFFF"/>
                </a:solidFill>
              </a:rPr>
              <a:t>Future</a:t>
            </a:r>
            <a:endParaRPr lang="en-US" sz="1500" u="sng" kern="0" dirty="0">
              <a:solidFill>
                <a:srgbClr val="FFFFFF"/>
              </a:solidFill>
            </a:endParaRPr>
          </a:p>
        </p:txBody>
      </p:sp>
      <p:sp>
        <p:nvSpPr>
          <p:cNvPr id="13" name="Rectangle 12"/>
          <p:cNvSpPr/>
          <p:nvPr/>
        </p:nvSpPr>
        <p:spPr>
          <a:xfrm>
            <a:off x="1413163" y="3711597"/>
            <a:ext cx="1268182" cy="869242"/>
          </a:xfrm>
          <a:prstGeom prst="rect">
            <a:avLst/>
          </a:prstGeom>
          <a:solidFill>
            <a:srgbClr val="00B05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96580"/>
            <a:r>
              <a:rPr lang="en-US" sz="1500" kern="0" dirty="0">
                <a:solidFill>
                  <a:srgbClr val="FFFFFF"/>
                </a:solidFill>
              </a:rPr>
              <a:t>Standard Blobs</a:t>
            </a:r>
            <a:endParaRPr lang="en-US" sz="1500" u="sng" kern="0" dirty="0">
              <a:solidFill>
                <a:srgbClr val="FFFFFF"/>
              </a:solidFill>
            </a:endParaRPr>
          </a:p>
        </p:txBody>
      </p:sp>
      <p:sp>
        <p:nvSpPr>
          <p:cNvPr id="14" name="Rectangle 13"/>
          <p:cNvSpPr/>
          <p:nvPr/>
        </p:nvSpPr>
        <p:spPr>
          <a:xfrm>
            <a:off x="1413163" y="4594382"/>
            <a:ext cx="1268182" cy="869242"/>
          </a:xfrm>
          <a:prstGeom prst="rect">
            <a:avLst/>
          </a:prstGeom>
          <a:solidFill>
            <a:srgbClr val="00B050"/>
          </a:solidFill>
          <a:ln>
            <a:noFill/>
          </a:ln>
        </p:spPr>
        <p:style>
          <a:lnRef idx="3">
            <a:schemeClr val="lt1"/>
          </a:lnRef>
          <a:fillRef idx="1001">
            <a:schemeClr val="dk2"/>
          </a:fillRef>
          <a:effectRef idx="1">
            <a:schemeClr val="accent2"/>
          </a:effectRef>
          <a:fontRef idx="minor">
            <a:schemeClr val="lt1"/>
          </a:fontRef>
        </p:style>
        <p:txBody>
          <a:bodyPr rtlCol="0" anchor="ctr"/>
          <a:lstStyle/>
          <a:p>
            <a:pPr algn="ctr" defTabSz="896580"/>
            <a:r>
              <a:rPr lang="en-US" sz="1500" kern="0" dirty="0">
                <a:solidFill>
                  <a:srgbClr val="FFFFFF"/>
                </a:solidFill>
              </a:rPr>
              <a:t>Cool Storage</a:t>
            </a:r>
          </a:p>
        </p:txBody>
      </p:sp>
      <p:sp>
        <p:nvSpPr>
          <p:cNvPr id="15" name="Rectangle 14"/>
          <p:cNvSpPr/>
          <p:nvPr/>
        </p:nvSpPr>
        <p:spPr>
          <a:xfrm>
            <a:off x="1413163" y="5479891"/>
            <a:ext cx="1268182" cy="869242"/>
          </a:xfrm>
          <a:prstGeom prst="rect">
            <a:avLst/>
          </a:prstGeom>
          <a:solidFill>
            <a:srgbClr val="0070C0"/>
          </a:solidFill>
          <a:ln>
            <a:noFill/>
          </a:ln>
        </p:spPr>
        <p:style>
          <a:lnRef idx="3">
            <a:schemeClr val="lt1"/>
          </a:lnRef>
          <a:fillRef idx="1001">
            <a:schemeClr val="dk2"/>
          </a:fillRef>
          <a:effectRef idx="1">
            <a:schemeClr val="accent2"/>
          </a:effectRef>
          <a:fontRef idx="minor">
            <a:schemeClr val="lt1"/>
          </a:fontRef>
        </p:style>
        <p:txBody>
          <a:bodyPr rtlCol="0" anchor="ctr"/>
          <a:lstStyle/>
          <a:p>
            <a:pPr algn="ctr" defTabSz="896580"/>
            <a:r>
              <a:rPr lang="en-US" sz="1500" kern="0" dirty="0">
                <a:solidFill>
                  <a:srgbClr val="FFFFFF"/>
                </a:solidFill>
              </a:rPr>
              <a:t>Archival Storage</a:t>
            </a:r>
          </a:p>
        </p:txBody>
      </p:sp>
      <p:sp>
        <p:nvSpPr>
          <p:cNvPr id="16" name="Rectangle 15"/>
          <p:cNvSpPr/>
          <p:nvPr/>
        </p:nvSpPr>
        <p:spPr>
          <a:xfrm>
            <a:off x="3982434" y="1939759"/>
            <a:ext cx="1258342" cy="869242"/>
          </a:xfrm>
          <a:prstGeom prst="rect">
            <a:avLst/>
          </a:prstGeom>
          <a:solidFill>
            <a:schemeClr val="bg2">
              <a:lumMod val="2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896580"/>
            <a:r>
              <a:rPr lang="en-US" sz="1500" kern="0" dirty="0">
                <a:solidFill>
                  <a:srgbClr val="FFFFFF"/>
                </a:solidFill>
              </a:rPr>
              <a:t>Cloud NAS</a:t>
            </a:r>
          </a:p>
          <a:p>
            <a:pPr algn="ctr" defTabSz="896580"/>
            <a:r>
              <a:rPr lang="en-US" sz="1500" u="sng" kern="0" dirty="0">
                <a:solidFill>
                  <a:srgbClr val="FFFFFF"/>
                </a:solidFill>
              </a:rPr>
              <a:t>Files</a:t>
            </a:r>
          </a:p>
        </p:txBody>
      </p:sp>
      <p:sp>
        <p:nvSpPr>
          <p:cNvPr id="17" name="Rectangle 16"/>
          <p:cNvSpPr/>
          <p:nvPr/>
        </p:nvSpPr>
        <p:spPr>
          <a:xfrm>
            <a:off x="3981382" y="2823682"/>
            <a:ext cx="1256109" cy="869242"/>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defTabSz="896580"/>
            <a:r>
              <a:rPr lang="en-US" sz="1500" kern="0" dirty="0">
                <a:solidFill>
                  <a:srgbClr val="FFFFFF"/>
                </a:solidFill>
              </a:rPr>
              <a:t>Future</a:t>
            </a:r>
          </a:p>
        </p:txBody>
      </p:sp>
      <p:sp>
        <p:nvSpPr>
          <p:cNvPr id="18" name="Rectangle 17"/>
          <p:cNvSpPr/>
          <p:nvPr/>
        </p:nvSpPr>
        <p:spPr>
          <a:xfrm>
            <a:off x="3981382" y="3711597"/>
            <a:ext cx="1256109" cy="869242"/>
          </a:xfrm>
          <a:prstGeom prst="rect">
            <a:avLst/>
          </a:prstGeom>
          <a:solidFill>
            <a:srgbClr val="00B05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96580"/>
            <a:r>
              <a:rPr lang="en-US" sz="1500" kern="0" dirty="0">
                <a:solidFill>
                  <a:srgbClr val="FFFFFF"/>
                </a:solidFill>
              </a:rPr>
              <a:t>Standard Files</a:t>
            </a:r>
            <a:endParaRPr lang="en-US" sz="1500" u="sng" kern="0" dirty="0">
              <a:solidFill>
                <a:srgbClr val="FFFFFF"/>
              </a:solidFill>
            </a:endParaRPr>
          </a:p>
        </p:txBody>
      </p:sp>
      <p:sp>
        <p:nvSpPr>
          <p:cNvPr id="21" name="Rectangle 20"/>
          <p:cNvSpPr/>
          <p:nvPr/>
        </p:nvSpPr>
        <p:spPr>
          <a:xfrm>
            <a:off x="5255125" y="1939759"/>
            <a:ext cx="1268182" cy="869242"/>
          </a:xfrm>
          <a:prstGeom prst="rect">
            <a:avLst/>
          </a:prstGeom>
          <a:solidFill>
            <a:schemeClr val="bg2">
              <a:lumMod val="2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896580"/>
            <a:r>
              <a:rPr lang="en-US" sz="1500" kern="0" dirty="0">
                <a:solidFill>
                  <a:srgbClr val="FFFFFF"/>
                </a:solidFill>
              </a:rPr>
              <a:t>Key/Value </a:t>
            </a:r>
            <a:r>
              <a:rPr lang="en-US" sz="1500" u="sng" kern="0" dirty="0">
                <a:solidFill>
                  <a:srgbClr val="FFFFFF"/>
                </a:solidFill>
              </a:rPr>
              <a:t>Tables</a:t>
            </a:r>
          </a:p>
        </p:txBody>
      </p:sp>
      <p:sp>
        <p:nvSpPr>
          <p:cNvPr id="22" name="Rectangle 21"/>
          <p:cNvSpPr/>
          <p:nvPr/>
        </p:nvSpPr>
        <p:spPr>
          <a:xfrm>
            <a:off x="5255125" y="2823682"/>
            <a:ext cx="1268182" cy="869242"/>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defTabSz="896580"/>
            <a:r>
              <a:rPr lang="en-US" sz="1500" kern="0" dirty="0">
                <a:solidFill>
                  <a:srgbClr val="FFFFFF"/>
                </a:solidFill>
              </a:rPr>
              <a:t>Future</a:t>
            </a:r>
            <a:endParaRPr lang="en-US" sz="1500" u="sng" kern="0" dirty="0">
              <a:solidFill>
                <a:srgbClr val="FFFFFF"/>
              </a:solidFill>
            </a:endParaRPr>
          </a:p>
        </p:txBody>
      </p:sp>
      <p:sp>
        <p:nvSpPr>
          <p:cNvPr id="23" name="Rectangle 22"/>
          <p:cNvSpPr/>
          <p:nvPr/>
        </p:nvSpPr>
        <p:spPr>
          <a:xfrm>
            <a:off x="5255125" y="3711597"/>
            <a:ext cx="1268182" cy="869242"/>
          </a:xfrm>
          <a:prstGeom prst="rect">
            <a:avLst/>
          </a:prstGeom>
          <a:solidFill>
            <a:srgbClr val="00B05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96580"/>
            <a:r>
              <a:rPr lang="en-US" sz="1500" kern="0" dirty="0">
                <a:solidFill>
                  <a:srgbClr val="FFFFFF"/>
                </a:solidFill>
              </a:rPr>
              <a:t>Standard Tables</a:t>
            </a:r>
            <a:endParaRPr lang="en-US" sz="1500" u="sng" kern="0" dirty="0">
              <a:solidFill>
                <a:srgbClr val="FFFFFF"/>
              </a:solidFill>
            </a:endParaRPr>
          </a:p>
        </p:txBody>
      </p:sp>
      <p:sp>
        <p:nvSpPr>
          <p:cNvPr id="26" name="Right Arrow 25"/>
          <p:cNvSpPr/>
          <p:nvPr/>
        </p:nvSpPr>
        <p:spPr>
          <a:xfrm rot="5400000">
            <a:off x="-528629" y="4454909"/>
            <a:ext cx="3506717" cy="234735"/>
          </a:xfrm>
          <a:prstGeom prst="rightArrow">
            <a:avLst/>
          </a:prstGeom>
          <a:gradFill flip="none" rotWithShape="1">
            <a:gsLst>
              <a:gs pos="0">
                <a:srgbClr val="FF0000"/>
              </a:gs>
              <a:gs pos="56000">
                <a:schemeClr val="accent3">
                  <a:satMod val="110000"/>
                  <a:lumMod val="100000"/>
                  <a:shade val="100000"/>
                </a:schemeClr>
              </a:gs>
              <a:gs pos="100000">
                <a:schemeClr val="accent5">
                  <a:lumMod val="90000"/>
                  <a:lumOff val="10000"/>
                </a:schemeClr>
              </a:gs>
            </a:gsLst>
            <a:lin ang="0" scaled="1"/>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defTabSz="896580"/>
            <a:endParaRPr lang="en-US" sz="1687" kern="0">
              <a:solidFill>
                <a:srgbClr val="FFFFFF"/>
              </a:solidFill>
            </a:endParaRPr>
          </a:p>
        </p:txBody>
      </p:sp>
      <p:sp>
        <p:nvSpPr>
          <p:cNvPr id="27" name="TextBox 26"/>
          <p:cNvSpPr txBox="1"/>
          <p:nvPr/>
        </p:nvSpPr>
        <p:spPr>
          <a:xfrm rot="16200000">
            <a:off x="230741" y="4294067"/>
            <a:ext cx="1407045" cy="357144"/>
          </a:xfrm>
          <a:prstGeom prst="rect">
            <a:avLst/>
          </a:prstGeom>
          <a:noFill/>
        </p:spPr>
        <p:txBody>
          <a:bodyPr wrap="square" rtlCol="0">
            <a:spAutoFit/>
          </a:bodyPr>
          <a:lstStyle/>
          <a:p>
            <a:pPr defTabSz="896580"/>
            <a:r>
              <a:rPr lang="en-US" sz="1687" i="1" kern="0" dirty="0">
                <a:solidFill>
                  <a:srgbClr val="505050"/>
                </a:solidFill>
              </a:rPr>
              <a:t>Temperature</a:t>
            </a:r>
          </a:p>
        </p:txBody>
      </p:sp>
      <p:sp>
        <p:nvSpPr>
          <p:cNvPr id="28" name="Rectangle 27"/>
          <p:cNvSpPr/>
          <p:nvPr/>
        </p:nvSpPr>
        <p:spPr>
          <a:xfrm>
            <a:off x="6539670" y="2823682"/>
            <a:ext cx="1268182" cy="869242"/>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defTabSz="896580"/>
            <a:r>
              <a:rPr lang="en-US" sz="1500" kern="0" dirty="0">
                <a:solidFill>
                  <a:srgbClr val="FFFFFF"/>
                </a:solidFill>
              </a:rPr>
              <a:t>Future</a:t>
            </a:r>
          </a:p>
        </p:txBody>
      </p:sp>
      <p:sp>
        <p:nvSpPr>
          <p:cNvPr id="24" name="Rectangle 23"/>
          <p:cNvSpPr/>
          <p:nvPr/>
        </p:nvSpPr>
        <p:spPr>
          <a:xfrm>
            <a:off x="3977513" y="4594382"/>
            <a:ext cx="1259977" cy="869242"/>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defTabSz="896580"/>
            <a:r>
              <a:rPr lang="en-US" sz="1500" kern="0" dirty="0">
                <a:solidFill>
                  <a:srgbClr val="FFFFFF"/>
                </a:solidFill>
              </a:rPr>
              <a:t>Future</a:t>
            </a:r>
          </a:p>
        </p:txBody>
      </p:sp>
      <p:sp>
        <p:nvSpPr>
          <p:cNvPr id="25" name="Rectangle 24"/>
          <p:cNvSpPr/>
          <p:nvPr/>
        </p:nvSpPr>
        <p:spPr>
          <a:xfrm>
            <a:off x="3977513" y="5479889"/>
            <a:ext cx="1259977" cy="869242"/>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defTabSz="896580"/>
            <a:r>
              <a:rPr lang="en-US" sz="1500" kern="0" dirty="0">
                <a:solidFill>
                  <a:srgbClr val="FFFFFF"/>
                </a:solidFill>
              </a:rPr>
              <a:t>Future</a:t>
            </a:r>
          </a:p>
        </p:txBody>
      </p:sp>
      <p:sp>
        <p:nvSpPr>
          <p:cNvPr id="29" name="Content Placeholder 2"/>
          <p:cNvSpPr txBox="1">
            <a:spLocks/>
          </p:cNvSpPr>
          <p:nvPr/>
        </p:nvSpPr>
        <p:spPr>
          <a:xfrm>
            <a:off x="8095451" y="4894610"/>
            <a:ext cx="3982496" cy="813905"/>
          </a:xfrm>
          <a:prstGeom prst="rect">
            <a:avLst/>
          </a:prstGeom>
        </p:spPr>
        <p:txBody>
          <a:bodyPr>
            <a:normAutofit fontScale="92500"/>
          </a:bodyPr>
          <a:lstStyle>
            <a:lvl1pPr marL="336072" marR="0" indent="-336072" algn="l" defTabSz="914169"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67" marR="0" indent="-236494" algn="l" defTabSz="91416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67" marR="0" indent="-224049" algn="l" defTabSz="91416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16" marR="0" indent="-224049" algn="l" defTabSz="91416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64" marR="0" indent="-224049" algn="l" defTabSz="91416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64"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48"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33"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18"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80">
              <a:buNone/>
              <a:defRPr/>
            </a:pPr>
            <a:r>
              <a:rPr lang="en-US" sz="2000" dirty="0">
                <a:solidFill>
                  <a:schemeClr val="tx1"/>
                </a:solidFill>
                <a:latin typeface="Segoe UI"/>
              </a:rPr>
              <a:t>Vision: Automatic data </a:t>
            </a:r>
            <a:r>
              <a:rPr lang="en-US" sz="2000" dirty="0" err="1">
                <a:solidFill>
                  <a:schemeClr val="tx1"/>
                </a:solidFill>
                <a:latin typeface="Segoe UI"/>
              </a:rPr>
              <a:t>tiering</a:t>
            </a:r>
            <a:r>
              <a:rPr lang="en-US" sz="2000" dirty="0">
                <a:solidFill>
                  <a:schemeClr val="tx1"/>
                </a:solidFill>
                <a:latin typeface="Segoe UI"/>
              </a:rPr>
              <a:t> based on customer defined policies</a:t>
            </a:r>
            <a:endParaRPr lang="en-US" sz="2800" dirty="0">
              <a:solidFill>
                <a:schemeClr val="tx1"/>
              </a:solidFill>
              <a:latin typeface="Segoe UI"/>
            </a:endParaRPr>
          </a:p>
        </p:txBody>
      </p:sp>
      <p:sp>
        <p:nvSpPr>
          <p:cNvPr id="30" name="Rectangle 29"/>
          <p:cNvSpPr/>
          <p:nvPr/>
        </p:nvSpPr>
        <p:spPr>
          <a:xfrm>
            <a:off x="8103401" y="3847185"/>
            <a:ext cx="3886188" cy="706130"/>
          </a:xfrm>
          <a:prstGeom prst="rect">
            <a:avLst/>
          </a:prstGeom>
        </p:spPr>
        <p:txBody>
          <a:bodyPr wrap="square">
            <a:spAutoFit/>
          </a:bodyPr>
          <a:lstStyle/>
          <a:p>
            <a:pPr defTabSz="914411">
              <a:defRPr/>
            </a:pPr>
            <a:r>
              <a:rPr lang="en-US" sz="2000" dirty="0">
                <a:latin typeface="Segoe UI"/>
              </a:rPr>
              <a:t>Services offered at different temperatures to match workload</a:t>
            </a:r>
          </a:p>
        </p:txBody>
      </p:sp>
    </p:spTree>
    <p:extLst>
      <p:ext uri="{BB962C8B-B14F-4D97-AF65-F5344CB8AC3E}">
        <p14:creationId xmlns:p14="http://schemas.microsoft.com/office/powerpoint/2010/main" val="3319758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25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25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25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25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2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25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25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250"/>
                                        <p:tgtEl>
                                          <p:spTgt spid="1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25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25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25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down)">
                                      <p:cBhvr>
                                        <p:cTn id="54" dur="25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250"/>
                                        <p:tgtEl>
                                          <p:spTgt spid="12"/>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250"/>
                                        <p:tgtEl>
                                          <p:spTgt spid="1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down)">
                                      <p:cBhvr>
                                        <p:cTn id="65" dur="250"/>
                                        <p:tgtEl>
                                          <p:spTgt spid="2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down)">
                                      <p:cBhvr>
                                        <p:cTn id="68" dur="250"/>
                                        <p:tgtEl>
                                          <p:spTgt spid="28"/>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250"/>
                                        <p:tgtEl>
                                          <p:spTgt spid="2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25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down)">
                                      <p:cBhvr>
                                        <p:cTn id="7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1" grpId="0" animBg="1"/>
      <p:bldP spid="22" grpId="0" animBg="1"/>
      <p:bldP spid="23" grpId="0" animBg="1"/>
      <p:bldP spid="28" grpId="0" animBg="1"/>
      <p:bldP spid="24" grpId="0" animBg="1"/>
      <p:bldP spid="25" grpId="0" animBg="1"/>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idx="4294967295"/>
          </p:nvPr>
        </p:nvSpPr>
        <p:spPr>
          <a:xfrm>
            <a:off x="536923" y="289958"/>
            <a:ext cx="11655078" cy="899537"/>
          </a:xfrm>
        </p:spPr>
        <p:txBody>
          <a:bodyPr/>
          <a:lstStyle/>
          <a:p>
            <a:r>
              <a:rPr lang="en-US" dirty="0"/>
              <a:t>The Big (Network) Picture</a:t>
            </a:r>
          </a:p>
        </p:txBody>
      </p:sp>
      <p:grpSp>
        <p:nvGrpSpPr>
          <p:cNvPr id="31" name="Group 30"/>
          <p:cNvGrpSpPr/>
          <p:nvPr/>
        </p:nvGrpSpPr>
        <p:grpSpPr>
          <a:xfrm>
            <a:off x="3929918" y="1270216"/>
            <a:ext cx="4977468" cy="2538862"/>
            <a:chOff x="4008720" y="1295190"/>
            <a:chExt cx="5077277" cy="2589771"/>
          </a:xfrm>
        </p:grpSpPr>
        <p:sp>
          <p:nvSpPr>
            <p:cNvPr id="7" name="Freeform 128"/>
            <p:cNvSpPr>
              <a:spLocks noChangeAspect="1"/>
            </p:cNvSpPr>
            <p:nvPr/>
          </p:nvSpPr>
          <p:spPr bwMode="black">
            <a:xfrm>
              <a:off x="4008720" y="1295190"/>
              <a:ext cx="5077277" cy="258977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50000"/>
              </a:schemeClr>
            </a:solidFill>
            <a:scene3d>
              <a:camera prst="orthographicFront"/>
              <a:lightRig rig="threePt" dir="t"/>
            </a:scene3d>
            <a:sp3d>
              <a:bevelT/>
            </a:sp3d>
            <a:extLst/>
          </p:spPr>
          <p:txBody>
            <a:bodyPr vert="horz" wrap="square" lIns="89606" tIns="44804" rIns="89606" bIns="44804" numCol="1" anchor="t" anchorCtr="0" compatLnSpc="1">
              <a:prstTxWarp prst="textNoShape">
                <a:avLst/>
              </a:prstTxWarp>
            </a:bodyPr>
            <a:lstStyle/>
            <a:p>
              <a:endParaRPr lang="en-US" sz="1766" dirty="0">
                <a:solidFill>
                  <a:srgbClr val="FFFFFF"/>
                </a:solidFill>
              </a:endParaRPr>
            </a:p>
          </p:txBody>
        </p:sp>
        <p:sp>
          <p:nvSpPr>
            <p:cNvPr id="8" name="Rounded Rectangle 7"/>
            <p:cNvSpPr/>
            <p:nvPr/>
          </p:nvSpPr>
          <p:spPr bwMode="auto">
            <a:xfrm>
              <a:off x="5393001" y="2078483"/>
              <a:ext cx="3090348" cy="1590593"/>
            </a:xfrm>
            <a:prstGeom prst="roundRect">
              <a:avLst>
                <a:gd name="adj" fmla="val 8795"/>
              </a:avLst>
            </a:prstGeom>
            <a:solidFill>
              <a:schemeClr val="accent3">
                <a:lumMod val="7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defTabSz="895854" fontAlgn="base">
                <a:lnSpc>
                  <a:spcPct val="90000"/>
                </a:lnSpc>
                <a:spcBef>
                  <a:spcPct val="0"/>
                </a:spcBef>
                <a:spcAft>
                  <a:spcPct val="0"/>
                </a:spcAft>
              </a:pPr>
              <a:endParaRPr lang="en-US" sz="2353" spc="-49" dirty="0">
                <a:solidFill>
                  <a:srgbClr val="FFFFFF"/>
                </a:solidFill>
              </a:endParaRPr>
            </a:p>
          </p:txBody>
        </p:sp>
        <p:grpSp>
          <p:nvGrpSpPr>
            <p:cNvPr id="9" name="Group 8"/>
            <p:cNvGrpSpPr/>
            <p:nvPr/>
          </p:nvGrpSpPr>
          <p:grpSpPr>
            <a:xfrm>
              <a:off x="5561305" y="2214652"/>
              <a:ext cx="2755823" cy="1303745"/>
              <a:chOff x="2718155" y="4707256"/>
              <a:chExt cx="3027722" cy="1546370"/>
            </a:xfrm>
          </p:grpSpPr>
          <p:sp>
            <p:nvSpPr>
              <p:cNvPr id="10" name="Freeform 5"/>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endParaRPr lang="en-US" sz="1766">
                  <a:solidFill>
                    <a:srgbClr val="FFFFFF"/>
                  </a:solidFill>
                </a:endParaRPr>
              </a:p>
            </p:txBody>
          </p:sp>
          <p:sp>
            <p:nvSpPr>
              <p:cNvPr id="11" name="Freeform 10"/>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endParaRPr lang="en-US" sz="1766">
                  <a:solidFill>
                    <a:srgbClr val="FFFFFF"/>
                  </a:solidFill>
                </a:endParaRPr>
              </a:p>
            </p:txBody>
          </p:sp>
          <p:sp>
            <p:nvSpPr>
              <p:cNvPr id="12" name="Freeform 11"/>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endParaRPr lang="en-US" sz="1766">
                  <a:solidFill>
                    <a:srgbClr val="FFFFFF"/>
                  </a:solidFill>
                </a:endParaRPr>
              </a:p>
            </p:txBody>
          </p:sp>
          <p:sp>
            <p:nvSpPr>
              <p:cNvPr id="13" name="Freeform 5"/>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endParaRPr lang="en-US" sz="1766">
                  <a:solidFill>
                    <a:srgbClr val="FFFFFF"/>
                  </a:solidFill>
                </a:endParaRPr>
              </a:p>
            </p:txBody>
          </p:sp>
          <p:sp>
            <p:nvSpPr>
              <p:cNvPr id="14" name="Freeform 13"/>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endParaRPr lang="en-US" sz="1766">
                  <a:solidFill>
                    <a:srgbClr val="FFFFFF"/>
                  </a:solidFill>
                </a:endParaRPr>
              </a:p>
            </p:txBody>
          </p:sp>
          <p:sp>
            <p:nvSpPr>
              <p:cNvPr id="15" name="Freeform 14"/>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endParaRPr lang="en-US" sz="1766">
                  <a:solidFill>
                    <a:srgbClr val="FFFFFF"/>
                  </a:solidFill>
                </a:endParaRPr>
              </a:p>
            </p:txBody>
          </p:sp>
          <p:sp>
            <p:nvSpPr>
              <p:cNvPr id="16" name="Freeform 5"/>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endParaRPr lang="en-US" sz="1766">
                  <a:solidFill>
                    <a:srgbClr val="FFFFFF"/>
                  </a:solidFill>
                </a:endParaRPr>
              </a:p>
            </p:txBody>
          </p:sp>
          <p:sp>
            <p:nvSpPr>
              <p:cNvPr id="17" name="Freeform 16"/>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endParaRPr lang="en-US" sz="1766">
                  <a:solidFill>
                    <a:srgbClr val="FFFFFF"/>
                  </a:solidFill>
                </a:endParaRPr>
              </a:p>
            </p:txBody>
          </p:sp>
          <p:sp>
            <p:nvSpPr>
              <p:cNvPr id="18" name="Freeform 17"/>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endParaRPr lang="en-US" sz="1766">
                  <a:solidFill>
                    <a:srgbClr val="FFFFFF"/>
                  </a:solidFill>
                </a:endParaRPr>
              </a:p>
            </p:txBody>
          </p:sp>
        </p:grpSp>
      </p:grpSp>
      <p:sp>
        <p:nvSpPr>
          <p:cNvPr id="2" name="TextBox 1"/>
          <p:cNvSpPr txBox="1"/>
          <p:nvPr/>
        </p:nvSpPr>
        <p:spPr>
          <a:xfrm>
            <a:off x="5349074" y="1348955"/>
            <a:ext cx="1841569" cy="664885"/>
          </a:xfrm>
          <a:prstGeom prst="rect">
            <a:avLst/>
          </a:prstGeom>
          <a:noFill/>
        </p:spPr>
        <p:txBody>
          <a:bodyPr wrap="none" rtlCol="0">
            <a:spAutoFit/>
          </a:bodyPr>
          <a:lstStyle/>
          <a:p>
            <a:pPr algn="ctr"/>
            <a:r>
              <a:rPr lang="en-US" sz="1866" dirty="0">
                <a:solidFill>
                  <a:srgbClr val="FFFFFF"/>
                </a:solidFill>
                <a:effectLst>
                  <a:outerShdw blurRad="38100" dist="38100" dir="2700000" algn="tl">
                    <a:srgbClr val="000000">
                      <a:alpha val="43137"/>
                    </a:srgbClr>
                  </a:outerShdw>
                </a:effectLst>
              </a:rPr>
              <a:t>Azure</a:t>
            </a:r>
          </a:p>
          <a:p>
            <a:pPr algn="ctr"/>
            <a:r>
              <a:rPr lang="en-US" sz="1866" dirty="0">
                <a:solidFill>
                  <a:srgbClr val="FFFFFF"/>
                </a:solidFill>
                <a:effectLst>
                  <a:outerShdw blurRad="38100" dist="38100" dir="2700000" algn="tl">
                    <a:srgbClr val="000000">
                      <a:alpha val="43137"/>
                    </a:srgbClr>
                  </a:outerShdw>
                </a:effectLst>
              </a:rPr>
              <a:t>Virtual Network</a:t>
            </a:r>
          </a:p>
        </p:txBody>
      </p:sp>
      <p:grpSp>
        <p:nvGrpSpPr>
          <p:cNvPr id="3" name="Group 2"/>
          <p:cNvGrpSpPr/>
          <p:nvPr/>
        </p:nvGrpSpPr>
        <p:grpSpPr>
          <a:xfrm>
            <a:off x="209414" y="1559000"/>
            <a:ext cx="4576136" cy="5046041"/>
            <a:chOff x="212844" y="1589520"/>
            <a:chExt cx="4668493" cy="5147882"/>
          </a:xfrm>
        </p:grpSpPr>
        <p:sp>
          <p:nvSpPr>
            <p:cNvPr id="29" name="TextBox 28"/>
            <p:cNvSpPr txBox="1"/>
            <p:nvPr/>
          </p:nvSpPr>
          <p:spPr>
            <a:xfrm>
              <a:off x="2408237" y="1897062"/>
              <a:ext cx="2473100" cy="1015454"/>
            </a:xfrm>
            <a:prstGeom prst="rect">
              <a:avLst/>
            </a:prstGeom>
            <a:noFill/>
          </p:spPr>
          <p:txBody>
            <a:bodyPr wrap="square" lIns="179214" tIns="143370" rIns="179214" bIns="143370" rtlCol="0">
              <a:spAutoFit/>
            </a:bodyPr>
            <a:lstStyle/>
            <a:p>
              <a:pPr algn="ctr">
                <a:lnSpc>
                  <a:spcPct val="90000"/>
                </a:lnSpc>
              </a:pPr>
              <a:r>
                <a:rPr lang="en-US" sz="1961" spc="-49" dirty="0">
                  <a:solidFill>
                    <a:srgbClr val="FFFFFF"/>
                  </a:solidFill>
                </a:rPr>
                <a:t>Users</a:t>
              </a:r>
            </a:p>
            <a:p>
              <a:pPr algn="ctr">
                <a:lnSpc>
                  <a:spcPct val="90000"/>
                </a:lnSpc>
              </a:pPr>
              <a:endParaRPr lang="en-US" sz="1371" spc="-49" dirty="0">
                <a:solidFill>
                  <a:srgbClr val="FFFFFF"/>
                </a:solidFill>
              </a:endParaRPr>
            </a:p>
            <a:p>
              <a:pPr algn="ctr">
                <a:lnSpc>
                  <a:spcPct val="90000"/>
                </a:lnSpc>
              </a:pPr>
              <a:r>
                <a:rPr lang="en-US" sz="1765" i="1" spc="-49" dirty="0">
                  <a:solidFill>
                    <a:srgbClr val="FFFFFF"/>
                  </a:solidFill>
                  <a:effectLst>
                    <a:outerShdw blurRad="38100" dist="38100" dir="2700000" algn="tl">
                      <a:srgbClr val="000000">
                        <a:alpha val="43137"/>
                      </a:srgbClr>
                    </a:outerShdw>
                  </a:effectLst>
                </a:rPr>
                <a:t>Internet</a:t>
              </a:r>
            </a:p>
          </p:txBody>
        </p:sp>
        <p:grpSp>
          <p:nvGrpSpPr>
            <p:cNvPr id="19" name="Group 18"/>
            <p:cNvGrpSpPr/>
            <p:nvPr/>
          </p:nvGrpSpPr>
          <p:grpSpPr>
            <a:xfrm>
              <a:off x="885676" y="1589520"/>
              <a:ext cx="1645710" cy="1645710"/>
              <a:chOff x="3379883" y="1211263"/>
              <a:chExt cx="2246098" cy="2246098"/>
            </a:xfrm>
          </p:grpSpPr>
          <p:sp>
            <p:nvSpPr>
              <p:cNvPr id="20" name="Oval 19"/>
              <p:cNvSpPr/>
              <p:nvPr/>
            </p:nvSpPr>
            <p:spPr bwMode="auto">
              <a:xfrm>
                <a:off x="3379883" y="1211263"/>
                <a:ext cx="2246098" cy="2246098"/>
              </a:xfrm>
              <a:prstGeom prst="ellipse">
                <a:avLst/>
              </a:prstGeom>
              <a:pattFill prst="ltUpDiag">
                <a:fgClr>
                  <a:srgbClr val="CDCDCD"/>
                </a:fgClr>
                <a:bgClr>
                  <a:srgbClr val="FFFFFF"/>
                </a:bgClr>
              </a:pattFill>
              <a:ln w="5715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defTabSz="895854" fontAlgn="base">
                  <a:lnSpc>
                    <a:spcPct val="90000"/>
                  </a:lnSpc>
                  <a:spcBef>
                    <a:spcPct val="0"/>
                  </a:spcBef>
                  <a:spcAft>
                    <a:spcPct val="0"/>
                  </a:spcAft>
                </a:pPr>
                <a:endParaRPr lang="en-US" sz="2353" spc="-49" dirty="0">
                  <a:solidFill>
                    <a:srgbClr val="FFFFFF"/>
                  </a:solidFill>
                </a:endParaRPr>
              </a:p>
            </p:txBody>
          </p:sp>
          <p:grpSp>
            <p:nvGrpSpPr>
              <p:cNvPr id="21"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a:extLst/>
              </p:spPr>
              <p:txBody>
                <a:bodyPr vert="horz" wrap="square" lIns="89606" tIns="44804" rIns="89606" bIns="44804" numCol="1" anchor="t" anchorCtr="0" compatLnSpc="1">
                  <a:prstTxWarp prst="textNoShape">
                    <a:avLst/>
                  </a:prstTxWarp>
                </a:bodyPr>
                <a:lstStyle/>
                <a:p>
                  <a:pPr defTabSz="896113"/>
                  <a:endParaRPr lang="en-US" sz="1766">
                    <a:solidFill>
                      <a:srgbClr val="FFFFFF"/>
                    </a:solidFill>
                  </a:endParaRPr>
                </a:p>
              </p:txBody>
            </p:sp>
            <p:sp>
              <p:nvSpPr>
                <p:cNvPr id="23" name="Oval 742"/>
                <p:cNvSpPr>
                  <a:spLocks noChangeArrowheads="1"/>
                </p:cNvSpPr>
                <p:nvPr/>
              </p:nvSpPr>
              <p:spPr bwMode="auto">
                <a:xfrm>
                  <a:off x="7616" y="-2816"/>
                  <a:ext cx="127" cy="128"/>
                </a:xfrm>
                <a:prstGeom prst="ellipse">
                  <a:avLst/>
                </a:prstGeom>
                <a:grpFill/>
                <a:ln w="9525">
                  <a:solidFill>
                    <a:srgbClr val="007DDE"/>
                  </a:solidFill>
                  <a:round/>
                  <a:headEnd/>
                  <a:tailEnd/>
                </a:ln>
                <a:extLst/>
              </p:spPr>
              <p:txBody>
                <a:bodyPr vert="horz" wrap="square" lIns="89606" tIns="44804" rIns="89606" bIns="44804" numCol="1" anchor="t" anchorCtr="0" compatLnSpc="1">
                  <a:prstTxWarp prst="textNoShape">
                    <a:avLst/>
                  </a:prstTxWarp>
                </a:bodyPr>
                <a:lstStyle/>
                <a:p>
                  <a:pPr defTabSz="896113"/>
                  <a:endParaRPr lang="en-US" sz="1766">
                    <a:solidFill>
                      <a:srgbClr val="FFFFFF"/>
                    </a:solidFill>
                  </a:endParaRPr>
                </a:p>
              </p:txBody>
            </p:sp>
            <p:sp>
              <p:nvSpPr>
                <p:cNvPr id="2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89606" tIns="44804" rIns="89606" bIns="44804" numCol="1" anchor="t" anchorCtr="0" compatLnSpc="1">
                  <a:prstTxWarp prst="textNoShape">
                    <a:avLst/>
                  </a:prstTxWarp>
                </a:bodyPr>
                <a:lstStyle/>
                <a:p>
                  <a:pPr defTabSz="896113"/>
                  <a:endParaRPr lang="en-US" sz="1766">
                    <a:solidFill>
                      <a:srgbClr val="FFFFFF"/>
                    </a:solidFill>
                  </a:endParaRPr>
                </a:p>
              </p:txBody>
            </p:sp>
            <p:sp>
              <p:nvSpPr>
                <p:cNvPr id="25" name="Oval 744"/>
                <p:cNvSpPr>
                  <a:spLocks noChangeArrowheads="1"/>
                </p:cNvSpPr>
                <p:nvPr/>
              </p:nvSpPr>
              <p:spPr bwMode="auto">
                <a:xfrm>
                  <a:off x="7866" y="-2780"/>
                  <a:ext cx="109" cy="108"/>
                </a:xfrm>
                <a:prstGeom prst="ellipse">
                  <a:avLst/>
                </a:prstGeom>
                <a:grpFill/>
                <a:ln w="9525">
                  <a:solidFill>
                    <a:srgbClr val="007DDE"/>
                  </a:solidFill>
                  <a:round/>
                  <a:headEnd/>
                  <a:tailEnd/>
                </a:ln>
                <a:extLst/>
              </p:spPr>
              <p:txBody>
                <a:bodyPr vert="horz" wrap="square" lIns="89606" tIns="44804" rIns="89606" bIns="44804" numCol="1" anchor="t" anchorCtr="0" compatLnSpc="1">
                  <a:prstTxWarp prst="textNoShape">
                    <a:avLst/>
                  </a:prstTxWarp>
                </a:bodyPr>
                <a:lstStyle/>
                <a:p>
                  <a:pPr defTabSz="896113"/>
                  <a:endParaRPr lang="en-US" sz="1766">
                    <a:solidFill>
                      <a:srgbClr val="FFFFFF"/>
                    </a:solidFill>
                  </a:endParaRPr>
                </a:p>
              </p:txBody>
            </p:sp>
            <p:sp>
              <p:nvSpPr>
                <p:cNvPr id="2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89606" tIns="44804" rIns="89606" bIns="44804" numCol="1" anchor="t" anchorCtr="0" compatLnSpc="1">
                  <a:prstTxWarp prst="textNoShape">
                    <a:avLst/>
                  </a:prstTxWarp>
                </a:bodyPr>
                <a:lstStyle/>
                <a:p>
                  <a:pPr defTabSz="896113"/>
                  <a:endParaRPr lang="en-US" sz="1766">
                    <a:solidFill>
                      <a:srgbClr val="FFFFFF"/>
                    </a:solidFill>
                  </a:endParaRPr>
                </a:p>
              </p:txBody>
            </p:sp>
            <p:sp>
              <p:nvSpPr>
                <p:cNvPr id="27" name="Oval 746"/>
                <p:cNvSpPr>
                  <a:spLocks noChangeArrowheads="1"/>
                </p:cNvSpPr>
                <p:nvPr/>
              </p:nvSpPr>
              <p:spPr bwMode="auto">
                <a:xfrm>
                  <a:off x="7384" y="-2780"/>
                  <a:ext cx="109" cy="108"/>
                </a:xfrm>
                <a:prstGeom prst="ellipse">
                  <a:avLst/>
                </a:prstGeom>
                <a:grpFill/>
                <a:ln w="9525">
                  <a:solidFill>
                    <a:srgbClr val="007DDE"/>
                  </a:solidFill>
                  <a:round/>
                  <a:headEnd/>
                  <a:tailEnd/>
                </a:ln>
                <a:extLst/>
              </p:spPr>
              <p:txBody>
                <a:bodyPr vert="horz" wrap="square" lIns="89606" tIns="44804" rIns="89606" bIns="44804" numCol="1" anchor="t" anchorCtr="0" compatLnSpc="1">
                  <a:prstTxWarp prst="textNoShape">
                    <a:avLst/>
                  </a:prstTxWarp>
                </a:bodyPr>
                <a:lstStyle/>
                <a:p>
                  <a:pPr defTabSz="896113"/>
                  <a:endParaRPr lang="en-US" sz="1766">
                    <a:solidFill>
                      <a:srgbClr val="FFFFFF"/>
                    </a:solidFill>
                  </a:endParaRPr>
                </a:p>
              </p:txBody>
            </p:sp>
          </p:grpSp>
        </p:grpSp>
        <p:cxnSp>
          <p:nvCxnSpPr>
            <p:cNvPr id="28" name="Straight Arrow Connector 27"/>
            <p:cNvCxnSpPr>
              <a:endCxn id="20" idx="6"/>
            </p:cNvCxnSpPr>
            <p:nvPr/>
          </p:nvCxnSpPr>
          <p:spPr>
            <a:xfrm flipH="1">
              <a:off x="2531386" y="2412375"/>
              <a:ext cx="2198619" cy="0"/>
            </a:xfrm>
            <a:prstGeom prst="straightConnector1">
              <a:avLst/>
            </a:prstGeom>
            <a:ln w="85725" cap="rnd">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12844" y="3242205"/>
              <a:ext cx="4550586" cy="3495197"/>
            </a:xfrm>
            <a:prstGeom prst="rect">
              <a:avLst/>
            </a:prstGeom>
            <a:noFill/>
          </p:spPr>
          <p:txBody>
            <a:bodyPr wrap="square" lIns="179240" tIns="143391" rIns="179240" bIns="143391" rtlCol="0">
              <a:noAutofit/>
            </a:bodyPr>
            <a:lstStyle/>
            <a:p>
              <a:pPr>
                <a:lnSpc>
                  <a:spcPct val="90000"/>
                </a:lnSpc>
                <a:spcBef>
                  <a:spcPct val="20000"/>
                </a:spcBef>
                <a:spcAft>
                  <a:spcPts val="1176"/>
                </a:spcAft>
                <a:buSzPct val="80000"/>
              </a:pPr>
              <a:r>
                <a:rPr lang="en-US" sz="2353" dirty="0">
                  <a:gradFill>
                    <a:gsLst>
                      <a:gs pos="0">
                        <a:srgbClr val="47D8FF"/>
                      </a:gs>
                      <a:gs pos="100000">
                        <a:srgbClr val="47D8FF"/>
                      </a:gs>
                    </a:gsLst>
                    <a:lin ang="5400000" scaled="1"/>
                  </a:gradFill>
                </a:rPr>
                <a:t>Front-End Access</a:t>
              </a:r>
            </a:p>
            <a:p>
              <a:pPr>
                <a:spcAft>
                  <a:spcPts val="588"/>
                </a:spcAft>
              </a:pPr>
              <a:r>
                <a:rPr lang="en-US" sz="1961" spc="-49" dirty="0">
                  <a:gradFill>
                    <a:gsLst>
                      <a:gs pos="0">
                        <a:srgbClr val="FFFFFF"/>
                      </a:gs>
                      <a:gs pos="100000">
                        <a:srgbClr val="FFFFFF"/>
                      </a:gs>
                    </a:gsLst>
                    <a:lin ang="0" scaled="0"/>
                  </a:gradFill>
                </a:rPr>
                <a:t>Dynamic/Reserved Public IP addresses</a:t>
              </a:r>
            </a:p>
            <a:p>
              <a:pPr>
                <a:spcAft>
                  <a:spcPts val="588"/>
                </a:spcAft>
              </a:pPr>
              <a:r>
                <a:rPr lang="en-US" sz="1961" spc="-49" dirty="0">
                  <a:gradFill>
                    <a:gsLst>
                      <a:gs pos="0">
                        <a:srgbClr val="FFFFFF"/>
                      </a:gs>
                      <a:gs pos="100000">
                        <a:srgbClr val="FFFFFF"/>
                      </a:gs>
                    </a:gsLst>
                    <a:lin ang="0" scaled="0"/>
                  </a:gradFill>
                </a:rPr>
                <a:t>Direct VM access, ACLs for security</a:t>
              </a:r>
            </a:p>
            <a:p>
              <a:pPr>
                <a:spcAft>
                  <a:spcPts val="588"/>
                </a:spcAft>
              </a:pPr>
              <a:r>
                <a:rPr lang="en-US" sz="1961" spc="-49" dirty="0">
                  <a:gradFill>
                    <a:gsLst>
                      <a:gs pos="0">
                        <a:srgbClr val="FFFFFF"/>
                      </a:gs>
                      <a:gs pos="100000">
                        <a:srgbClr val="FFFFFF"/>
                      </a:gs>
                    </a:gsLst>
                    <a:lin ang="0" scaled="0"/>
                  </a:gradFill>
                </a:rPr>
                <a:t>Load balancing</a:t>
              </a:r>
            </a:p>
            <a:p>
              <a:pPr>
                <a:spcAft>
                  <a:spcPts val="588"/>
                </a:spcAft>
              </a:pPr>
              <a:r>
                <a:rPr lang="en-US" sz="1961" spc="-49" dirty="0">
                  <a:gradFill>
                    <a:gsLst>
                      <a:gs pos="0">
                        <a:srgbClr val="FFFFFF"/>
                      </a:gs>
                      <a:gs pos="100000">
                        <a:srgbClr val="FFFFFF"/>
                      </a:gs>
                    </a:gsLst>
                    <a:lin ang="0" scaled="0"/>
                  </a:gradFill>
                </a:rPr>
                <a:t>DNS services: hosting, traffic management</a:t>
              </a:r>
            </a:p>
            <a:p>
              <a:pPr>
                <a:spcAft>
                  <a:spcPts val="588"/>
                </a:spcAft>
              </a:pPr>
              <a:r>
                <a:rPr lang="en-US" sz="1961" spc="-49" dirty="0" err="1">
                  <a:gradFill>
                    <a:gsLst>
                      <a:gs pos="0">
                        <a:srgbClr val="FFFFFF"/>
                      </a:gs>
                      <a:gs pos="100000">
                        <a:srgbClr val="FFFFFF"/>
                      </a:gs>
                    </a:gsLst>
                    <a:lin ang="0" scaled="0"/>
                  </a:gradFill>
                </a:rPr>
                <a:t>DDoS</a:t>
              </a:r>
              <a:r>
                <a:rPr lang="en-US" sz="1961" spc="-49" dirty="0">
                  <a:gradFill>
                    <a:gsLst>
                      <a:gs pos="0">
                        <a:srgbClr val="FFFFFF"/>
                      </a:gs>
                      <a:gs pos="100000">
                        <a:srgbClr val="FFFFFF"/>
                      </a:gs>
                    </a:gsLst>
                    <a:lin ang="0" scaled="0"/>
                  </a:gradFill>
                </a:rPr>
                <a:t> protection</a:t>
              </a:r>
            </a:p>
          </p:txBody>
        </p:sp>
      </p:grpSp>
      <p:sp>
        <p:nvSpPr>
          <p:cNvPr id="61" name="TextBox 60"/>
          <p:cNvSpPr txBox="1"/>
          <p:nvPr/>
        </p:nvSpPr>
        <p:spPr>
          <a:xfrm>
            <a:off x="8857826" y="110736"/>
            <a:ext cx="3736425" cy="1753328"/>
          </a:xfrm>
          <a:prstGeom prst="rect">
            <a:avLst/>
          </a:prstGeom>
          <a:noFill/>
        </p:spPr>
        <p:txBody>
          <a:bodyPr wrap="square" lIns="179240" tIns="143391" rIns="179240" bIns="143391" rtlCol="0">
            <a:noAutofit/>
          </a:bodyPr>
          <a:lstStyle/>
          <a:p>
            <a:pPr>
              <a:lnSpc>
                <a:spcPct val="90000"/>
              </a:lnSpc>
              <a:spcBef>
                <a:spcPct val="20000"/>
              </a:spcBef>
              <a:spcAft>
                <a:spcPts val="1176"/>
              </a:spcAft>
              <a:buSzPct val="80000"/>
            </a:pPr>
            <a:r>
              <a:rPr lang="en-US" sz="2353" dirty="0">
                <a:gradFill>
                  <a:gsLst>
                    <a:gs pos="0">
                      <a:srgbClr val="47D8FF"/>
                    </a:gs>
                    <a:gs pos="100000">
                      <a:srgbClr val="47D8FF"/>
                    </a:gs>
                  </a:gsLst>
                  <a:lin ang="5400000" scaled="1"/>
                </a:gradFill>
              </a:rPr>
              <a:t>Virtual Network</a:t>
            </a:r>
          </a:p>
          <a:p>
            <a:pPr>
              <a:spcAft>
                <a:spcPts val="588"/>
              </a:spcAft>
            </a:pPr>
            <a:r>
              <a:rPr lang="en-US" sz="1961" spc="-49" dirty="0">
                <a:gradFill>
                  <a:gsLst>
                    <a:gs pos="0">
                      <a:srgbClr val="FFFFFF"/>
                    </a:gs>
                    <a:gs pos="100000">
                      <a:srgbClr val="FFFFFF"/>
                    </a:gs>
                  </a:gsLst>
                  <a:lin ang="0" scaled="0"/>
                </a:gradFill>
              </a:rPr>
              <a:t>“Bring Your Own Network” </a:t>
            </a:r>
          </a:p>
          <a:p>
            <a:pPr>
              <a:spcAft>
                <a:spcPts val="588"/>
              </a:spcAft>
            </a:pPr>
            <a:endParaRPr lang="en-US" sz="784" spc="-49" dirty="0">
              <a:gradFill>
                <a:gsLst>
                  <a:gs pos="0">
                    <a:srgbClr val="FFFFFF"/>
                  </a:gs>
                  <a:gs pos="100000">
                    <a:srgbClr val="FFFFFF"/>
                  </a:gs>
                </a:gsLst>
                <a:lin ang="0" scaled="0"/>
              </a:gradFill>
            </a:endParaRPr>
          </a:p>
          <a:p>
            <a:pPr>
              <a:spcAft>
                <a:spcPts val="588"/>
              </a:spcAft>
            </a:pPr>
            <a:r>
              <a:rPr lang="en-US" sz="1961" spc="-49" dirty="0">
                <a:gradFill>
                  <a:gsLst>
                    <a:gs pos="0">
                      <a:srgbClr val="FFFFFF"/>
                    </a:gs>
                    <a:gs pos="100000">
                      <a:srgbClr val="FFFFFF"/>
                    </a:gs>
                  </a:gsLst>
                  <a:lin ang="0" scaled="0"/>
                </a:gradFill>
              </a:rPr>
              <a:t>Segment with subnets and Network Security Groups</a:t>
            </a:r>
          </a:p>
          <a:p>
            <a:pPr>
              <a:spcAft>
                <a:spcPts val="588"/>
              </a:spcAft>
            </a:pPr>
            <a:endParaRPr lang="en-US" sz="784" spc="-49" dirty="0">
              <a:gradFill>
                <a:gsLst>
                  <a:gs pos="0">
                    <a:srgbClr val="FFFFFF"/>
                  </a:gs>
                  <a:gs pos="100000">
                    <a:srgbClr val="FFFFFF"/>
                  </a:gs>
                </a:gsLst>
                <a:lin ang="0" scaled="0"/>
              </a:gradFill>
            </a:endParaRPr>
          </a:p>
          <a:p>
            <a:pPr>
              <a:spcAft>
                <a:spcPts val="588"/>
              </a:spcAft>
            </a:pPr>
            <a:r>
              <a:rPr lang="en-US" sz="1961" spc="-49" dirty="0">
                <a:gradFill>
                  <a:gsLst>
                    <a:gs pos="0">
                      <a:srgbClr val="FFFFFF"/>
                    </a:gs>
                    <a:gs pos="100000">
                      <a:srgbClr val="FFFFFF"/>
                    </a:gs>
                  </a:gsLst>
                  <a:lin ang="0" scaled="0"/>
                </a:gradFill>
              </a:rPr>
              <a:t>Control traffic flow with User Defined Routes</a:t>
            </a:r>
          </a:p>
        </p:txBody>
      </p:sp>
      <p:grpSp>
        <p:nvGrpSpPr>
          <p:cNvPr id="32" name="Group 31"/>
          <p:cNvGrpSpPr/>
          <p:nvPr/>
        </p:nvGrpSpPr>
        <p:grpSpPr>
          <a:xfrm>
            <a:off x="4471221" y="3659093"/>
            <a:ext cx="7749568" cy="3197984"/>
            <a:chOff x="4560877" y="3731969"/>
            <a:chExt cx="7904963" cy="3262110"/>
          </a:xfrm>
        </p:grpSpPr>
        <p:sp>
          <p:nvSpPr>
            <p:cNvPr id="70" name="TextBox 69"/>
            <p:cNvSpPr txBox="1"/>
            <p:nvPr/>
          </p:nvSpPr>
          <p:spPr>
            <a:xfrm>
              <a:off x="6218237" y="3999143"/>
              <a:ext cx="1703203" cy="1163247"/>
            </a:xfrm>
            <a:prstGeom prst="rect">
              <a:avLst/>
            </a:prstGeom>
            <a:noFill/>
          </p:spPr>
          <p:txBody>
            <a:bodyPr wrap="square" lIns="0" tIns="0" rIns="0" bIns="0" rtlCol="0">
              <a:spAutoFit/>
            </a:bodyPr>
            <a:lstStyle/>
            <a:p>
              <a:pPr algn="ctr">
                <a:lnSpc>
                  <a:spcPct val="90000"/>
                </a:lnSpc>
              </a:pPr>
              <a:r>
                <a:rPr lang="en-US" sz="1961" spc="-49" dirty="0">
                  <a:solidFill>
                    <a:srgbClr val="FFFFFF"/>
                  </a:solidFill>
                </a:rPr>
                <a:t>Backend Connectivity</a:t>
              </a:r>
            </a:p>
            <a:p>
              <a:pPr algn="ctr">
                <a:lnSpc>
                  <a:spcPct val="90000"/>
                </a:lnSpc>
              </a:pPr>
              <a:endParaRPr lang="en-US" sz="784" spc="-49" dirty="0">
                <a:solidFill>
                  <a:srgbClr val="FFFFFF"/>
                </a:solidFill>
              </a:endParaRPr>
            </a:p>
            <a:p>
              <a:pPr algn="ctr">
                <a:lnSpc>
                  <a:spcPct val="90000"/>
                </a:lnSpc>
              </a:pPr>
              <a:r>
                <a:rPr lang="en-US" sz="1765" i="1" spc="-49" dirty="0">
                  <a:solidFill>
                    <a:srgbClr val="FFFFFF"/>
                  </a:solidFill>
                  <a:effectLst>
                    <a:outerShdw blurRad="38100" dist="38100" dir="2700000" algn="tl">
                      <a:srgbClr val="000000">
                        <a:alpha val="43137"/>
                      </a:srgbClr>
                    </a:outerShdw>
                  </a:effectLst>
                </a:rPr>
                <a:t>ExpressRoute</a:t>
              </a:r>
            </a:p>
            <a:p>
              <a:pPr algn="ctr">
                <a:lnSpc>
                  <a:spcPct val="90000"/>
                </a:lnSpc>
              </a:pPr>
              <a:r>
                <a:rPr lang="en-US" sz="1765" i="1" spc="-49" dirty="0">
                  <a:solidFill>
                    <a:srgbClr val="FFFFFF"/>
                  </a:solidFill>
                  <a:effectLst>
                    <a:outerShdw blurRad="38100" dist="38100" dir="2700000" algn="tl">
                      <a:srgbClr val="000000">
                        <a:alpha val="43137"/>
                      </a:srgbClr>
                    </a:outerShdw>
                  </a:effectLst>
                </a:rPr>
                <a:t>VPN Gateways</a:t>
              </a:r>
              <a:endParaRPr lang="en-US" sz="1765" spc="-49" dirty="0">
                <a:solidFill>
                  <a:srgbClr val="FFFFFF"/>
                </a:solidFill>
                <a:effectLst>
                  <a:outerShdw blurRad="38100" dist="38100" dir="2700000" algn="tl">
                    <a:srgbClr val="000000">
                      <a:alpha val="43137"/>
                    </a:srgbClr>
                  </a:outerShdw>
                </a:effectLst>
              </a:endParaRPr>
            </a:p>
          </p:txBody>
        </p:sp>
        <p:sp>
          <p:nvSpPr>
            <p:cNvPr id="63" name="TextBox 62"/>
            <p:cNvSpPr txBox="1"/>
            <p:nvPr/>
          </p:nvSpPr>
          <p:spPr>
            <a:xfrm>
              <a:off x="8995099" y="3731969"/>
              <a:ext cx="3470741" cy="2863538"/>
            </a:xfrm>
            <a:prstGeom prst="rect">
              <a:avLst/>
            </a:prstGeom>
            <a:noFill/>
          </p:spPr>
          <p:txBody>
            <a:bodyPr wrap="square" lIns="179240" tIns="143391" rIns="179240" bIns="143391" rtlCol="0">
              <a:noAutofit/>
            </a:bodyPr>
            <a:lstStyle/>
            <a:p>
              <a:pPr>
                <a:lnSpc>
                  <a:spcPct val="90000"/>
                </a:lnSpc>
                <a:spcBef>
                  <a:spcPct val="20000"/>
                </a:spcBef>
                <a:spcAft>
                  <a:spcPts val="1176"/>
                </a:spcAft>
                <a:buSzPct val="80000"/>
              </a:pPr>
              <a:r>
                <a:rPr lang="en-US" sz="2353" dirty="0">
                  <a:gradFill>
                    <a:gsLst>
                      <a:gs pos="0">
                        <a:srgbClr val="47D8FF"/>
                      </a:gs>
                      <a:gs pos="100000">
                        <a:srgbClr val="47D8FF"/>
                      </a:gs>
                    </a:gsLst>
                    <a:lin ang="5400000" scaled="1"/>
                  </a:gradFill>
                </a:rPr>
                <a:t>Backend Connectivity</a:t>
              </a:r>
            </a:p>
            <a:p>
              <a:pPr>
                <a:spcAft>
                  <a:spcPts val="588"/>
                </a:spcAft>
              </a:pPr>
              <a:r>
                <a:rPr lang="en-US" sz="1961" spc="-49" dirty="0">
                  <a:gradFill>
                    <a:gsLst>
                      <a:gs pos="0">
                        <a:srgbClr val="FFFFFF"/>
                      </a:gs>
                      <a:gs pos="100000">
                        <a:srgbClr val="FFFFFF"/>
                      </a:gs>
                    </a:gsLst>
                    <a:lin ang="0" scaled="0"/>
                  </a:gradFill>
                </a:rPr>
                <a:t>Point-to-site for dev / test</a:t>
              </a:r>
            </a:p>
            <a:p>
              <a:pPr>
                <a:spcAft>
                  <a:spcPts val="588"/>
                </a:spcAft>
              </a:pPr>
              <a:endParaRPr lang="en-US" sz="784" spc="-49" dirty="0">
                <a:gradFill>
                  <a:gsLst>
                    <a:gs pos="0">
                      <a:srgbClr val="FFFFFF"/>
                    </a:gs>
                    <a:gs pos="100000">
                      <a:srgbClr val="FFFFFF"/>
                    </a:gs>
                  </a:gsLst>
                  <a:lin ang="0" scaled="0"/>
                </a:gradFill>
              </a:endParaRPr>
            </a:p>
            <a:p>
              <a:pPr>
                <a:spcAft>
                  <a:spcPts val="588"/>
                </a:spcAft>
              </a:pPr>
              <a:r>
                <a:rPr lang="en-US" sz="1961" spc="-49" dirty="0">
                  <a:gradFill>
                    <a:gsLst>
                      <a:gs pos="0">
                        <a:srgbClr val="FFFFFF"/>
                      </a:gs>
                      <a:gs pos="100000">
                        <a:srgbClr val="FFFFFF"/>
                      </a:gs>
                    </a:gsLst>
                    <a:lin ang="0" scaled="0"/>
                  </a:gradFill>
                </a:rPr>
                <a:t>VPN Gateways for secure site-to-site connectivity</a:t>
              </a:r>
            </a:p>
            <a:p>
              <a:pPr>
                <a:spcAft>
                  <a:spcPts val="588"/>
                </a:spcAft>
              </a:pPr>
              <a:endParaRPr lang="en-US" sz="784" spc="-49" dirty="0">
                <a:gradFill>
                  <a:gsLst>
                    <a:gs pos="0">
                      <a:srgbClr val="FFFFFF"/>
                    </a:gs>
                    <a:gs pos="100000">
                      <a:srgbClr val="FFFFFF"/>
                    </a:gs>
                  </a:gsLst>
                  <a:lin ang="0" scaled="0"/>
                </a:gradFill>
              </a:endParaRPr>
            </a:p>
            <a:p>
              <a:pPr>
                <a:spcAft>
                  <a:spcPts val="588"/>
                </a:spcAft>
              </a:pPr>
              <a:r>
                <a:rPr lang="en-US" sz="1961" spc="-49" dirty="0">
                  <a:gradFill>
                    <a:gsLst>
                      <a:gs pos="0">
                        <a:srgbClr val="FFFFFF"/>
                      </a:gs>
                      <a:gs pos="100000">
                        <a:srgbClr val="FFFFFF"/>
                      </a:gs>
                    </a:gsLst>
                    <a:lin ang="0" scaled="0"/>
                  </a:gradFill>
                </a:rPr>
                <a:t>ExpressRoute for private enterprise grade connectivity</a:t>
              </a:r>
            </a:p>
          </p:txBody>
        </p:sp>
        <p:grpSp>
          <p:nvGrpSpPr>
            <p:cNvPr id="56" name="Group 55"/>
            <p:cNvGrpSpPr/>
            <p:nvPr/>
          </p:nvGrpSpPr>
          <p:grpSpPr>
            <a:xfrm>
              <a:off x="4560877" y="4697003"/>
              <a:ext cx="1893269" cy="2297076"/>
              <a:chOff x="1078644" y="2944892"/>
              <a:chExt cx="2747571" cy="3760255"/>
            </a:xfrm>
          </p:grpSpPr>
          <p:sp>
            <p:nvSpPr>
              <p:cNvPr id="57"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58"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59"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62"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64"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66"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67"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68"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69"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71"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72"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73"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7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7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7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7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7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8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8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8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8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8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8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8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8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8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8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9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9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9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9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9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9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9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9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9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9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0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0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0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0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0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0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0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0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0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0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1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1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1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1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1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1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1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1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1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1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2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2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2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2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2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2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2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2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2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2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3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3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3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3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3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3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3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3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3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3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4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4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4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4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4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4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4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4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4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4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5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5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5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5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5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5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5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5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5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5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6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6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6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6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6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6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6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grpSp>
        <p:pic>
          <p:nvPicPr>
            <p:cNvPr id="167" name="Picture 1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700" y="4262894"/>
              <a:ext cx="450689" cy="450690"/>
            </a:xfrm>
            <a:prstGeom prst="rect">
              <a:avLst/>
            </a:prstGeom>
          </p:spPr>
        </p:pic>
        <p:sp>
          <p:nvSpPr>
            <p:cNvPr id="168" name="Up-Down Arrow 167"/>
            <p:cNvSpPr/>
            <p:nvPr/>
          </p:nvSpPr>
          <p:spPr bwMode="auto">
            <a:xfrm>
              <a:off x="5775394" y="3954404"/>
              <a:ext cx="519034" cy="1335770"/>
            </a:xfrm>
            <a:prstGeom prst="upDownArrow">
              <a:avLst>
                <a:gd name="adj1" fmla="val 48203"/>
                <a:gd name="adj2" fmla="val 59506"/>
              </a:avLst>
            </a:prstGeom>
            <a:solidFill>
              <a:schemeClr val="tx1"/>
            </a:solidFill>
            <a:ln w="762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939" fontAlgn="base">
                <a:spcBef>
                  <a:spcPct val="0"/>
                </a:spcBef>
                <a:spcAft>
                  <a:spcPct val="0"/>
                </a:spcAft>
              </a:pPr>
              <a:endParaRPr lang="en-US" sz="1961" dirty="0">
                <a:solidFill>
                  <a:srgbClr val="000000"/>
                </a:solidFill>
              </a:endParaRPr>
            </a:p>
          </p:txBody>
        </p:sp>
        <p:grpSp>
          <p:nvGrpSpPr>
            <p:cNvPr id="169" name="Group 168"/>
            <p:cNvGrpSpPr/>
            <p:nvPr/>
          </p:nvGrpSpPr>
          <p:grpSpPr>
            <a:xfrm rot="10800000">
              <a:off x="8085109" y="3882433"/>
              <a:ext cx="176460" cy="2337370"/>
              <a:chOff x="3157294" y="3889617"/>
              <a:chExt cx="609600" cy="2469741"/>
            </a:xfrm>
          </p:grpSpPr>
          <p:cxnSp>
            <p:nvCxnSpPr>
              <p:cNvPr id="170" name="Straight Connector 169"/>
              <p:cNvCxnSpPr/>
              <p:nvPr/>
            </p:nvCxnSpPr>
            <p:spPr>
              <a:xfrm>
                <a:off x="3465787" y="3889617"/>
                <a:ext cx="0" cy="2469741"/>
              </a:xfrm>
              <a:prstGeom prst="line">
                <a:avLst/>
              </a:prstGeom>
              <a:noFill/>
              <a:ln w="41275" cap="flat" cmpd="sng" algn="ctr">
                <a:solidFill>
                  <a:schemeClr val="tx1">
                    <a:lumMod val="75000"/>
                  </a:schemeClr>
                </a:solidFill>
                <a:prstDash val="dashDot"/>
                <a:miter lim="800000"/>
              </a:ln>
              <a:effectLst/>
            </p:spPr>
          </p:cxnSp>
          <p:cxnSp>
            <p:nvCxnSpPr>
              <p:cNvPr id="171" name="Straight Connector 170"/>
              <p:cNvCxnSpPr/>
              <p:nvPr/>
            </p:nvCxnSpPr>
            <p:spPr>
              <a:xfrm>
                <a:off x="3157294" y="3889617"/>
                <a:ext cx="0" cy="2469741"/>
              </a:xfrm>
              <a:prstGeom prst="line">
                <a:avLst/>
              </a:prstGeom>
              <a:noFill/>
              <a:ln w="76200" cap="flat" cmpd="sng" algn="ctr">
                <a:solidFill>
                  <a:schemeClr val="tx1">
                    <a:lumMod val="75000"/>
                  </a:schemeClr>
                </a:solidFill>
                <a:prstDash val="solid"/>
                <a:miter lim="800000"/>
              </a:ln>
              <a:effectLst/>
            </p:spPr>
          </p:cxnSp>
          <p:cxnSp>
            <p:nvCxnSpPr>
              <p:cNvPr id="172" name="Straight Connector 171"/>
              <p:cNvCxnSpPr/>
              <p:nvPr/>
            </p:nvCxnSpPr>
            <p:spPr>
              <a:xfrm>
                <a:off x="3766894" y="3889617"/>
                <a:ext cx="0" cy="2469741"/>
              </a:xfrm>
              <a:prstGeom prst="line">
                <a:avLst/>
              </a:prstGeom>
              <a:noFill/>
              <a:ln w="76200" cap="flat" cmpd="sng" algn="ctr">
                <a:solidFill>
                  <a:schemeClr val="tx1">
                    <a:lumMod val="75000"/>
                  </a:schemeClr>
                </a:solidFill>
                <a:prstDash val="solid"/>
                <a:miter lim="800000"/>
              </a:ln>
              <a:effectLst/>
            </p:spPr>
          </p:cxnSp>
        </p:grpSp>
        <p:grpSp>
          <p:nvGrpSpPr>
            <p:cNvPr id="182" name="Group 181"/>
            <p:cNvGrpSpPr/>
            <p:nvPr/>
          </p:nvGrpSpPr>
          <p:grpSpPr>
            <a:xfrm>
              <a:off x="7513656" y="5906144"/>
              <a:ext cx="891562" cy="1087935"/>
              <a:chOff x="1078644" y="2944892"/>
              <a:chExt cx="2747571" cy="3760255"/>
            </a:xfrm>
          </p:grpSpPr>
          <p:sp>
            <p:nvSpPr>
              <p:cNvPr id="183"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84"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85"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86"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87"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88"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89"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90"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91"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92"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93"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94"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9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9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9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9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19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0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0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0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0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0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0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0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0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0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0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1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1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1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1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1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1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1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1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1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1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2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2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2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2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2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2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2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2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2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2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3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3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3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3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3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3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3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3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3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3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4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4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4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4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4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4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4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4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4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4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5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5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5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5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5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5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5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5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5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5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6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6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6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6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6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6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6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6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6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6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7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7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7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7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7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7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7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7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7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7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8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8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8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8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8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8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sp>
            <p:nvSpPr>
              <p:cNvPr id="28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endParaRPr lang="en-US" sz="1765">
                  <a:solidFill>
                    <a:srgbClr val="FFFFFF"/>
                  </a:solidFill>
                </a:endParaRPr>
              </a:p>
            </p:txBody>
          </p:sp>
        </p:grpSp>
        <p:pic>
          <p:nvPicPr>
            <p:cNvPr id="287" name="Picture 2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243" y="3847136"/>
              <a:ext cx="396779" cy="396779"/>
            </a:xfrm>
            <a:prstGeom prst="rect">
              <a:avLst/>
            </a:prstGeom>
            <a:noFill/>
            <a:ln>
              <a:noFill/>
            </a:ln>
          </p:spPr>
        </p:pic>
      </p:grpSp>
    </p:spTree>
    <p:extLst>
      <p:ext uri="{BB962C8B-B14F-4D97-AF65-F5344CB8AC3E}">
        <p14:creationId xmlns:p14="http://schemas.microsoft.com/office/powerpoint/2010/main" val="732896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9240" y="1268280"/>
            <a:ext cx="3541582" cy="2372768"/>
            <a:chOff x="274638" y="1636115"/>
            <a:chExt cx="3612598" cy="2420347"/>
          </a:xfrm>
        </p:grpSpPr>
        <p:sp>
          <p:nvSpPr>
            <p:cNvPr id="8" name="TextBox 7"/>
            <p:cNvSpPr txBox="1"/>
            <p:nvPr/>
          </p:nvSpPr>
          <p:spPr>
            <a:xfrm>
              <a:off x="274638" y="1636115"/>
              <a:ext cx="3612598" cy="2420347"/>
            </a:xfrm>
            <a:prstGeom prst="rect">
              <a:avLst/>
            </a:prstGeom>
            <a:solidFill>
              <a:schemeClr val="bg2">
                <a:lumMod val="75000"/>
              </a:schemeClr>
            </a:solidFill>
          </p:spPr>
          <p:txBody>
            <a:bodyPr wrap="square" lIns="175761" tIns="140609" rIns="175761" bIns="140609" rtlCol="0">
              <a:noAutofit/>
            </a:bodyPr>
            <a:lstStyle/>
            <a:p>
              <a:pPr defTabSz="896010">
                <a:lnSpc>
                  <a:spcPct val="90000"/>
                </a:lnSpc>
                <a:defRPr/>
              </a:pPr>
              <a:r>
                <a:rPr lang="en-US" sz="4705" kern="0" dirty="0">
                  <a:gradFill>
                    <a:gsLst>
                      <a:gs pos="2917">
                        <a:srgbClr val="FFFFFF"/>
                      </a:gs>
                      <a:gs pos="100000">
                        <a:srgbClr val="FFFFFF"/>
                      </a:gs>
                    </a:gsLst>
                    <a:lin ang="5400000" scaled="0"/>
                  </a:gradFill>
                  <a:latin typeface="Segoe UI Light"/>
                  <a:cs typeface="Segoe UI Semibold" panose="020B0702040204020203" pitchFamily="34" charset="0"/>
                </a:rPr>
                <a:t>120,000 </a:t>
              </a:r>
              <a:r>
                <a:rPr lang="en-US" sz="4313" kern="0" dirty="0">
                  <a:gradFill>
                    <a:gsLst>
                      <a:gs pos="2917">
                        <a:srgbClr val="FFFFFF"/>
                      </a:gs>
                      <a:gs pos="100000">
                        <a:srgbClr val="FFFFFF"/>
                      </a:gs>
                    </a:gsLst>
                    <a:lin ang="5400000" scaled="0"/>
                  </a:gradFill>
                  <a:latin typeface="Segoe UI Light"/>
                  <a:cs typeface="Segoe UI Semibold" panose="020B0702040204020203" pitchFamily="34" charset="0"/>
                </a:rPr>
                <a:t> </a:t>
              </a:r>
              <a:r>
                <a:rPr lang="en-US" sz="3844" kern="0" dirty="0">
                  <a:gradFill>
                    <a:gsLst>
                      <a:gs pos="2917">
                        <a:srgbClr val="FFFFFF"/>
                      </a:gs>
                      <a:gs pos="100000">
                        <a:srgbClr val="FFFFFF"/>
                      </a:gs>
                    </a:gsLst>
                    <a:lin ang="5400000" scaled="0"/>
                  </a:gradFill>
                  <a:latin typeface="Segoe UI Light"/>
                  <a:cs typeface="Segoe UI Semibold" panose="020B0702040204020203" pitchFamily="34" charset="0"/>
                </a:rPr>
                <a:t>   </a:t>
              </a:r>
            </a:p>
            <a:p>
              <a:pPr defTabSz="896010">
                <a:lnSpc>
                  <a:spcPct val="90000"/>
                </a:lnSpc>
                <a:defRPr/>
              </a:pPr>
              <a:r>
                <a:rPr lang="en-US" sz="1961" kern="0" dirty="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New Azure customer subscriptions/month</a:t>
              </a:r>
            </a:p>
          </p:txBody>
        </p:sp>
        <p:sp>
          <p:nvSpPr>
            <p:cNvPr id="9" name="Freeform 26"/>
            <p:cNvSpPr>
              <a:spLocks noChangeAspect="1" noEditPoints="1"/>
            </p:cNvSpPr>
            <p:nvPr/>
          </p:nvSpPr>
          <p:spPr bwMode="auto">
            <a:xfrm>
              <a:off x="496361" y="3460869"/>
              <a:ext cx="371488" cy="371488"/>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7880" tIns="43940" rIns="87880" bIns="43940" numCol="1" anchor="t" anchorCtr="0" compatLnSpc="1">
              <a:prstTxWarp prst="textNoShape">
                <a:avLst/>
              </a:prstTxWarp>
            </a:bodyPr>
            <a:lstStyle/>
            <a:p>
              <a:pPr defTabSz="914314"/>
              <a:endParaRPr lang="en-US" sz="1730">
                <a:solidFill>
                  <a:srgbClr val="505050"/>
                </a:solidFill>
                <a:latin typeface="Segoe UI"/>
              </a:endParaRPr>
            </a:p>
          </p:txBody>
        </p:sp>
      </p:grpSp>
      <p:sp>
        <p:nvSpPr>
          <p:cNvPr id="2" name="Title 1"/>
          <p:cNvSpPr>
            <a:spLocks noGrp="1"/>
          </p:cNvSpPr>
          <p:nvPr>
            <p:ph type="title"/>
          </p:nvPr>
        </p:nvSpPr>
        <p:spPr/>
        <p:txBody>
          <a:bodyPr/>
          <a:lstStyle/>
          <a:p>
            <a:r>
              <a:rPr lang="en-US" dirty="0"/>
              <a:t>Momentum</a:t>
            </a:r>
          </a:p>
        </p:txBody>
      </p:sp>
      <p:grpSp>
        <p:nvGrpSpPr>
          <p:cNvPr id="23" name="Group 22"/>
          <p:cNvGrpSpPr/>
          <p:nvPr/>
        </p:nvGrpSpPr>
        <p:grpSpPr>
          <a:xfrm>
            <a:off x="7442066" y="1268280"/>
            <a:ext cx="4483014" cy="4792234"/>
            <a:chOff x="7591294" y="1636115"/>
            <a:chExt cx="4572908" cy="4888328"/>
          </a:xfrm>
        </p:grpSpPr>
        <p:sp>
          <p:nvSpPr>
            <p:cNvPr id="17" name="Rectangle 16"/>
            <p:cNvSpPr/>
            <p:nvPr/>
          </p:nvSpPr>
          <p:spPr>
            <a:xfrm>
              <a:off x="7591294" y="1636115"/>
              <a:ext cx="4572908" cy="4888328"/>
            </a:xfrm>
            <a:prstGeom prst="rect">
              <a:avLst/>
            </a:prstGeom>
            <a:solidFill>
              <a:schemeClr val="accent6"/>
            </a:solidFill>
          </p:spPr>
          <p:txBody>
            <a:bodyPr wrap="square" lIns="175761" tIns="140609" rIns="175761" bIns="140609">
              <a:noAutofit/>
            </a:bodyPr>
            <a:lstStyle/>
            <a:p>
              <a:pPr defTabSz="914016">
                <a:lnSpc>
                  <a:spcPct val="90000"/>
                </a:lnSpc>
                <a:defRPr/>
              </a:pPr>
              <a:r>
                <a:rPr lang="en-US" sz="5190" spc="-288" dirty="0">
                  <a:gradFill>
                    <a:gsLst>
                      <a:gs pos="2917">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457" spc="-288" dirty="0">
                  <a:gradFill>
                    <a:gsLst>
                      <a:gs pos="2917">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190" dirty="0">
                  <a:gradFill>
                    <a:gsLst>
                      <a:gs pos="2917">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457" dirty="0">
                  <a:gradFill>
                    <a:gsLst>
                      <a:gs pos="2917">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459" dirty="0">
                <a:gradFill>
                  <a:gsLst>
                    <a:gs pos="2917">
                      <a:srgbClr val="FFFFFF"/>
                    </a:gs>
                    <a:gs pos="100000">
                      <a:srgbClr val="FFFFFF"/>
                    </a:gs>
                  </a:gsLst>
                  <a:lin ang="5400000" scaled="0"/>
                </a:gradFill>
                <a:latin typeface="Segoe UI Semilight"/>
                <a:ea typeface="MS PGothic" panose="020B0600070205080204" pitchFamily="34" charset="-128"/>
                <a:cs typeface="Segoe UI Semibold" panose="020B0702040204020203" pitchFamily="34" charset="0"/>
              </a:endParaRPr>
            </a:p>
            <a:p>
              <a:pPr defTabSz="914016">
                <a:lnSpc>
                  <a:spcPct val="90000"/>
                </a:lnSpc>
                <a:defRPr/>
              </a:pPr>
              <a:r>
                <a:rPr lang="en-US" sz="3137" dirty="0">
                  <a:gradFill>
                    <a:gsLst>
                      <a:gs pos="2917">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2917">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18" name="Freeform 13"/>
            <p:cNvSpPr>
              <a:spLocks noChangeAspect="1" noEditPoints="1"/>
            </p:cNvSpPr>
            <p:nvPr/>
          </p:nvSpPr>
          <p:spPr bwMode="auto">
            <a:xfrm>
              <a:off x="7850498" y="5424305"/>
              <a:ext cx="1249052" cy="86504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solidFill>
                <a:schemeClr val="tx1"/>
              </a:solidFill>
            </a:ln>
          </p:spPr>
          <p:txBody>
            <a:bodyPr vert="horz" wrap="square" lIns="87880" tIns="43940" rIns="87880" bIns="43940" numCol="1" anchor="t" anchorCtr="0" compatLnSpc="1">
              <a:prstTxWarp prst="textNoShape">
                <a:avLst/>
              </a:prstTxWarp>
            </a:bodyPr>
            <a:lstStyle/>
            <a:p>
              <a:pPr defTabSz="914314"/>
              <a:endParaRPr lang="en-US" sz="1730">
                <a:solidFill>
                  <a:srgbClr val="FFFFFF"/>
                </a:solidFill>
                <a:latin typeface="Segoe UI"/>
              </a:endParaRPr>
            </a:p>
          </p:txBody>
        </p:sp>
      </p:grpSp>
      <p:grpSp>
        <p:nvGrpSpPr>
          <p:cNvPr id="6" name="Group 5"/>
          <p:cNvGrpSpPr/>
          <p:nvPr/>
        </p:nvGrpSpPr>
        <p:grpSpPr>
          <a:xfrm>
            <a:off x="3855654" y="1268280"/>
            <a:ext cx="3541582" cy="2372768"/>
            <a:chOff x="3932967" y="1636115"/>
            <a:chExt cx="3612598" cy="2420347"/>
          </a:xfrm>
        </p:grpSpPr>
        <p:sp>
          <p:nvSpPr>
            <p:cNvPr id="14" name="TextBox 13"/>
            <p:cNvSpPr txBox="1"/>
            <p:nvPr/>
          </p:nvSpPr>
          <p:spPr>
            <a:xfrm>
              <a:off x="3932967" y="1636115"/>
              <a:ext cx="3612598" cy="2420347"/>
            </a:xfrm>
            <a:prstGeom prst="rect">
              <a:avLst/>
            </a:prstGeom>
            <a:solidFill>
              <a:schemeClr val="bg2">
                <a:lumMod val="75000"/>
              </a:schemeClr>
            </a:solidFill>
          </p:spPr>
          <p:txBody>
            <a:bodyPr wrap="square" lIns="175761" tIns="140609" rIns="175761" bIns="140609" rtlCol="0">
              <a:noAutofit/>
            </a:bodyPr>
            <a:lstStyle/>
            <a:p>
              <a:pPr defTabSz="896010">
                <a:lnSpc>
                  <a:spcPct val="90000"/>
                </a:lnSpc>
                <a:defRPr/>
              </a:pPr>
              <a:r>
                <a:rPr lang="en-US" sz="4705" kern="0" dirty="0">
                  <a:gradFill>
                    <a:gsLst>
                      <a:gs pos="2917">
                        <a:srgbClr val="FFFFFF"/>
                      </a:gs>
                      <a:gs pos="100000">
                        <a:srgbClr val="FFFFFF"/>
                      </a:gs>
                    </a:gsLst>
                    <a:lin ang="5400000" scaled="0"/>
                  </a:gradFill>
                  <a:latin typeface="Segoe UI Light"/>
                  <a:cs typeface="Segoe UI Semibold" panose="020B0702040204020203" pitchFamily="34" charset="0"/>
                </a:rPr>
                <a:t>100 Trillion</a:t>
              </a:r>
            </a:p>
            <a:p>
              <a:pPr defTabSz="896010">
                <a:lnSpc>
                  <a:spcPct val="90000"/>
                </a:lnSpc>
                <a:defRPr/>
              </a:pPr>
              <a:r>
                <a:rPr lang="en-US" sz="1961" kern="0" dirty="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Objects in Azure Storage</a:t>
              </a:r>
            </a:p>
          </p:txBody>
        </p:sp>
        <p:pic>
          <p:nvPicPr>
            <p:cNvPr id="4" name="Picture 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104349" y="3422196"/>
              <a:ext cx="477842" cy="477842"/>
            </a:xfrm>
            <a:prstGeom prst="rect">
              <a:avLst/>
            </a:prstGeom>
          </p:spPr>
        </p:pic>
      </p:grpSp>
      <p:grpSp>
        <p:nvGrpSpPr>
          <p:cNvPr id="13" name="Group 12"/>
          <p:cNvGrpSpPr/>
          <p:nvPr/>
        </p:nvGrpSpPr>
        <p:grpSpPr>
          <a:xfrm>
            <a:off x="3855652" y="3684988"/>
            <a:ext cx="3541584" cy="2375526"/>
            <a:chOff x="3932965" y="4101283"/>
            <a:chExt cx="3612600" cy="2423160"/>
          </a:xfrm>
        </p:grpSpPr>
        <p:sp>
          <p:nvSpPr>
            <p:cNvPr id="11" name="TextBox 10"/>
            <p:cNvSpPr txBox="1"/>
            <p:nvPr/>
          </p:nvSpPr>
          <p:spPr>
            <a:xfrm>
              <a:off x="3932965" y="4101283"/>
              <a:ext cx="3612600" cy="2423160"/>
            </a:xfrm>
            <a:prstGeom prst="rect">
              <a:avLst/>
            </a:prstGeom>
            <a:solidFill>
              <a:schemeClr val="bg2">
                <a:lumMod val="75000"/>
              </a:schemeClr>
            </a:solidFill>
          </p:spPr>
          <p:txBody>
            <a:bodyPr wrap="square" lIns="175761" tIns="140609" rIns="175761" bIns="140609" rtlCol="0">
              <a:noAutofit/>
            </a:bodyPr>
            <a:lstStyle/>
            <a:p>
              <a:pPr defTabSz="896010">
                <a:lnSpc>
                  <a:spcPct val="90000"/>
                </a:lnSpc>
                <a:defRPr/>
              </a:pPr>
              <a:r>
                <a:rPr lang="en-US" sz="4705" kern="0" dirty="0">
                  <a:gradFill>
                    <a:gsLst>
                      <a:gs pos="2917">
                        <a:srgbClr val="FFFFFF"/>
                      </a:gs>
                      <a:gs pos="100000">
                        <a:srgbClr val="FFFFFF"/>
                      </a:gs>
                    </a:gsLst>
                    <a:lin ang="5400000" scaled="0"/>
                  </a:gradFill>
                  <a:latin typeface="Segoe UI Light"/>
                  <a:cs typeface="Segoe UI Semibold" panose="020B0702040204020203" pitchFamily="34" charset="0"/>
                </a:rPr>
                <a:t>Connectivity</a:t>
              </a:r>
              <a:endParaRPr lang="en-US" sz="4313" kern="0" dirty="0">
                <a:gradFill>
                  <a:gsLst>
                    <a:gs pos="2917">
                      <a:srgbClr val="FFFFFF"/>
                    </a:gs>
                    <a:gs pos="100000">
                      <a:srgbClr val="FFFFFF"/>
                    </a:gs>
                  </a:gsLst>
                  <a:lin ang="5400000" scaled="0"/>
                </a:gradFill>
                <a:latin typeface="Segoe UI Light"/>
                <a:cs typeface="Segoe UI Semibold" panose="020B0702040204020203" pitchFamily="34" charset="0"/>
              </a:endParaRPr>
            </a:p>
            <a:p>
              <a:pPr defTabSz="896010">
                <a:lnSpc>
                  <a:spcPct val="90000"/>
                </a:lnSpc>
                <a:defRPr/>
              </a:pPr>
              <a:r>
                <a:rPr lang="en-US" sz="1961" kern="0" dirty="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ExpressRoute Partners </a:t>
              </a:r>
              <a:br>
                <a:rPr lang="en-US" sz="1961" kern="0" dirty="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br>
              <a:r>
                <a:rPr lang="en-US" sz="1961" kern="0" dirty="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on every continent </a:t>
              </a:r>
              <a:br>
                <a:rPr lang="en-US" sz="1961" kern="0" dirty="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br>
              <a:r>
                <a:rPr lang="en-US" sz="1961" kern="0" dirty="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except Antarctica! </a:t>
              </a:r>
            </a:p>
          </p:txBody>
        </p:sp>
        <p:pic>
          <p:nvPicPr>
            <p:cNvPr id="10" name="Picture 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099624" y="5922561"/>
              <a:ext cx="548576" cy="548576"/>
            </a:xfrm>
            <a:prstGeom prst="rect">
              <a:avLst/>
            </a:prstGeom>
          </p:spPr>
        </p:pic>
      </p:grpSp>
      <p:grpSp>
        <p:nvGrpSpPr>
          <p:cNvPr id="7" name="Group 6"/>
          <p:cNvGrpSpPr/>
          <p:nvPr/>
        </p:nvGrpSpPr>
        <p:grpSpPr>
          <a:xfrm>
            <a:off x="269240" y="3684988"/>
            <a:ext cx="3541582" cy="2375526"/>
            <a:chOff x="274638" y="4101283"/>
            <a:chExt cx="3612598" cy="2423160"/>
          </a:xfrm>
        </p:grpSpPr>
        <p:sp>
          <p:nvSpPr>
            <p:cNvPr id="5" name="TextBox 4"/>
            <p:cNvSpPr txBox="1"/>
            <p:nvPr/>
          </p:nvSpPr>
          <p:spPr>
            <a:xfrm>
              <a:off x="274638" y="4101283"/>
              <a:ext cx="3612598" cy="2423160"/>
            </a:xfrm>
            <a:prstGeom prst="rect">
              <a:avLst/>
            </a:prstGeom>
            <a:solidFill>
              <a:schemeClr val="bg2">
                <a:lumMod val="75000"/>
              </a:schemeClr>
            </a:solidFill>
          </p:spPr>
          <p:txBody>
            <a:bodyPr wrap="square" lIns="175761" tIns="140609" rIns="175761" bIns="140609" rtlCol="0">
              <a:noAutofit/>
            </a:bodyPr>
            <a:lstStyle/>
            <a:p>
              <a:pPr defTabSz="896010">
                <a:lnSpc>
                  <a:spcPct val="90000"/>
                </a:lnSpc>
                <a:defRPr/>
              </a:pPr>
              <a:r>
                <a:rPr lang="en-US" sz="4705" kern="0" dirty="0">
                  <a:gradFill>
                    <a:gsLst>
                      <a:gs pos="2917">
                        <a:srgbClr val="FFFFFF"/>
                      </a:gs>
                      <a:gs pos="100000">
                        <a:srgbClr val="FFFFFF"/>
                      </a:gs>
                    </a:gsLst>
                    <a:lin ang="5400000" scaled="0"/>
                  </a:gradFill>
                  <a:latin typeface="Segoe UI Light"/>
                  <a:cs typeface="Segoe UI Semibold" panose="020B0702040204020203" pitchFamily="34" charset="0"/>
                </a:rPr>
                <a:t>1 in 3</a:t>
              </a:r>
            </a:p>
            <a:p>
              <a:pPr defTabSz="896010">
                <a:lnSpc>
                  <a:spcPct val="90000"/>
                </a:lnSpc>
                <a:defRPr/>
              </a:pPr>
              <a:r>
                <a:rPr lang="en-US" sz="1961" kern="0" dirty="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Virtual Machines </a:t>
              </a:r>
              <a:br>
                <a:rPr lang="en-US" sz="1961" kern="0" dirty="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br>
              <a:r>
                <a:rPr lang="en-US" sz="1961" kern="0" dirty="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run Linux </a:t>
              </a:r>
            </a:p>
            <a:p>
              <a:pPr defTabSz="896010">
                <a:lnSpc>
                  <a:spcPct val="90000"/>
                </a:lnSpc>
                <a:defRPr/>
              </a:pPr>
              <a:endParaRPr lang="en-US" sz="1345" kern="0" dirty="0">
                <a:gradFill>
                  <a:gsLst>
                    <a:gs pos="2917">
                      <a:srgbClr val="FFFFFF"/>
                    </a:gs>
                    <a:gs pos="100000">
                      <a:srgbClr val="FFFFFF"/>
                    </a:gs>
                  </a:gsLst>
                  <a:lin ang="5400000" scaled="0"/>
                </a:gradFill>
                <a:latin typeface="Segoe UI Light"/>
                <a:cs typeface="Segoe UI Semilight" panose="020B0402040204020203" pitchFamily="34" charset="0"/>
              </a:endParaRPr>
            </a:p>
          </p:txBody>
        </p:sp>
        <p:grpSp>
          <p:nvGrpSpPr>
            <p:cNvPr id="12" name="Group 4"/>
            <p:cNvGrpSpPr>
              <a:grpSpLocks noChangeAspect="1"/>
            </p:cNvGrpSpPr>
            <p:nvPr/>
          </p:nvGrpSpPr>
          <p:grpSpPr bwMode="auto">
            <a:xfrm>
              <a:off x="454025" y="5937250"/>
              <a:ext cx="485775" cy="447675"/>
              <a:chOff x="286" y="3740"/>
              <a:chExt cx="306" cy="282"/>
            </a:xfrm>
            <a:solidFill>
              <a:schemeClr val="bg2"/>
            </a:solidFill>
          </p:grpSpPr>
          <p:sp>
            <p:nvSpPr>
              <p:cNvPr id="15" name="Freeform 5"/>
              <p:cNvSpPr>
                <a:spLocks noEditPoints="1"/>
              </p:cNvSpPr>
              <p:nvPr/>
            </p:nvSpPr>
            <p:spPr bwMode="auto">
              <a:xfrm>
                <a:off x="286" y="3740"/>
                <a:ext cx="306" cy="282"/>
              </a:xfrm>
              <a:custGeom>
                <a:avLst/>
                <a:gdLst>
                  <a:gd name="T0" fmla="*/ 169 w 179"/>
                  <a:gd name="T1" fmla="*/ 0 h 164"/>
                  <a:gd name="T2" fmla="*/ 10 w 179"/>
                  <a:gd name="T3" fmla="*/ 0 h 164"/>
                  <a:gd name="T4" fmla="*/ 0 w 179"/>
                  <a:gd name="T5" fmla="*/ 10 h 164"/>
                  <a:gd name="T6" fmla="*/ 0 w 179"/>
                  <a:gd name="T7" fmla="*/ 120 h 164"/>
                  <a:gd name="T8" fmla="*/ 10 w 179"/>
                  <a:gd name="T9" fmla="*/ 130 h 164"/>
                  <a:gd name="T10" fmla="*/ 64 w 179"/>
                  <a:gd name="T11" fmla="*/ 130 h 164"/>
                  <a:gd name="T12" fmla="*/ 28 w 179"/>
                  <a:gd name="T13" fmla="*/ 153 h 164"/>
                  <a:gd name="T14" fmla="*/ 28 w 179"/>
                  <a:gd name="T15" fmla="*/ 164 h 164"/>
                  <a:gd name="T16" fmla="*/ 145 w 179"/>
                  <a:gd name="T17" fmla="*/ 164 h 164"/>
                  <a:gd name="T18" fmla="*/ 145 w 179"/>
                  <a:gd name="T19" fmla="*/ 153 h 164"/>
                  <a:gd name="T20" fmla="*/ 113 w 179"/>
                  <a:gd name="T21" fmla="*/ 130 h 164"/>
                  <a:gd name="T22" fmla="*/ 169 w 179"/>
                  <a:gd name="T23" fmla="*/ 130 h 164"/>
                  <a:gd name="T24" fmla="*/ 179 w 179"/>
                  <a:gd name="T25" fmla="*/ 120 h 164"/>
                  <a:gd name="T26" fmla="*/ 179 w 179"/>
                  <a:gd name="T27" fmla="*/ 10 h 164"/>
                  <a:gd name="T28" fmla="*/ 169 w 179"/>
                  <a:gd name="T29" fmla="*/ 0 h 164"/>
                  <a:gd name="T30" fmla="*/ 166 w 179"/>
                  <a:gd name="T31" fmla="*/ 14 h 164"/>
                  <a:gd name="T32" fmla="*/ 166 w 179"/>
                  <a:gd name="T33" fmla="*/ 116 h 164"/>
                  <a:gd name="T34" fmla="*/ 14 w 179"/>
                  <a:gd name="T35" fmla="*/ 116 h 164"/>
                  <a:gd name="T36" fmla="*/ 14 w 179"/>
                  <a:gd name="T37" fmla="*/ 14 h 164"/>
                  <a:gd name="T38" fmla="*/ 166 w 179"/>
                  <a:gd name="T39" fmla="*/ 13 h 164"/>
                  <a:gd name="T40" fmla="*/ 166 w 179"/>
                  <a:gd name="T41" fmla="*/ 14 h 164"/>
                  <a:gd name="T42" fmla="*/ 166 w 179"/>
                  <a:gd name="T43" fmla="*/ 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9" h="164">
                    <a:moveTo>
                      <a:pt x="169" y="0"/>
                    </a:moveTo>
                    <a:cubicBezTo>
                      <a:pt x="10" y="0"/>
                      <a:pt x="10" y="0"/>
                      <a:pt x="10" y="0"/>
                    </a:cubicBezTo>
                    <a:cubicBezTo>
                      <a:pt x="5" y="0"/>
                      <a:pt x="0" y="5"/>
                      <a:pt x="0" y="10"/>
                    </a:cubicBezTo>
                    <a:cubicBezTo>
                      <a:pt x="0" y="120"/>
                      <a:pt x="0" y="120"/>
                      <a:pt x="0" y="120"/>
                    </a:cubicBezTo>
                    <a:cubicBezTo>
                      <a:pt x="0" y="125"/>
                      <a:pt x="5" y="130"/>
                      <a:pt x="10" y="130"/>
                    </a:cubicBezTo>
                    <a:cubicBezTo>
                      <a:pt x="64" y="130"/>
                      <a:pt x="64" y="130"/>
                      <a:pt x="64" y="130"/>
                    </a:cubicBezTo>
                    <a:cubicBezTo>
                      <a:pt x="70" y="150"/>
                      <a:pt x="63" y="153"/>
                      <a:pt x="28" y="153"/>
                    </a:cubicBezTo>
                    <a:cubicBezTo>
                      <a:pt x="28" y="164"/>
                      <a:pt x="28" y="164"/>
                      <a:pt x="28" y="164"/>
                    </a:cubicBezTo>
                    <a:cubicBezTo>
                      <a:pt x="145" y="164"/>
                      <a:pt x="145" y="164"/>
                      <a:pt x="145" y="164"/>
                    </a:cubicBezTo>
                    <a:cubicBezTo>
                      <a:pt x="145" y="153"/>
                      <a:pt x="145" y="153"/>
                      <a:pt x="145" y="153"/>
                    </a:cubicBezTo>
                    <a:cubicBezTo>
                      <a:pt x="111" y="153"/>
                      <a:pt x="107" y="150"/>
                      <a:pt x="113" y="130"/>
                    </a:cubicBezTo>
                    <a:cubicBezTo>
                      <a:pt x="169" y="130"/>
                      <a:pt x="169" y="130"/>
                      <a:pt x="169" y="130"/>
                    </a:cubicBezTo>
                    <a:cubicBezTo>
                      <a:pt x="174" y="130"/>
                      <a:pt x="179" y="125"/>
                      <a:pt x="179" y="120"/>
                    </a:cubicBezTo>
                    <a:cubicBezTo>
                      <a:pt x="179" y="10"/>
                      <a:pt x="179" y="10"/>
                      <a:pt x="179" y="10"/>
                    </a:cubicBezTo>
                    <a:cubicBezTo>
                      <a:pt x="179" y="5"/>
                      <a:pt x="174" y="0"/>
                      <a:pt x="169" y="0"/>
                    </a:cubicBezTo>
                    <a:close/>
                    <a:moveTo>
                      <a:pt x="166" y="14"/>
                    </a:moveTo>
                    <a:cubicBezTo>
                      <a:pt x="166" y="116"/>
                      <a:pt x="166" y="116"/>
                      <a:pt x="166" y="116"/>
                    </a:cubicBezTo>
                    <a:cubicBezTo>
                      <a:pt x="14" y="116"/>
                      <a:pt x="14" y="116"/>
                      <a:pt x="14" y="116"/>
                    </a:cubicBezTo>
                    <a:cubicBezTo>
                      <a:pt x="14" y="14"/>
                      <a:pt x="14" y="14"/>
                      <a:pt x="14" y="14"/>
                    </a:cubicBezTo>
                    <a:cubicBezTo>
                      <a:pt x="166" y="13"/>
                      <a:pt x="166" y="13"/>
                      <a:pt x="166" y="13"/>
                    </a:cubicBezTo>
                    <a:cubicBezTo>
                      <a:pt x="166" y="14"/>
                      <a:pt x="166" y="14"/>
                      <a:pt x="166" y="14"/>
                    </a:cubicBezTo>
                    <a:cubicBezTo>
                      <a:pt x="166" y="14"/>
                      <a:pt x="166" y="14"/>
                      <a:pt x="166"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16" name="Freeform 6"/>
              <p:cNvSpPr>
                <a:spLocks/>
              </p:cNvSpPr>
              <p:nvPr/>
            </p:nvSpPr>
            <p:spPr bwMode="auto">
              <a:xfrm>
                <a:off x="389" y="3792"/>
                <a:ext cx="95" cy="56"/>
              </a:xfrm>
              <a:custGeom>
                <a:avLst/>
                <a:gdLst>
                  <a:gd name="T0" fmla="*/ 95 w 95"/>
                  <a:gd name="T1" fmla="*/ 27 h 56"/>
                  <a:gd name="T2" fmla="*/ 48 w 95"/>
                  <a:gd name="T3" fmla="*/ 0 h 56"/>
                  <a:gd name="T4" fmla="*/ 0 w 95"/>
                  <a:gd name="T5" fmla="*/ 27 h 56"/>
                  <a:gd name="T6" fmla="*/ 0 w 95"/>
                  <a:gd name="T7" fmla="*/ 29 h 56"/>
                  <a:gd name="T8" fmla="*/ 48 w 95"/>
                  <a:gd name="T9" fmla="*/ 56 h 56"/>
                  <a:gd name="T10" fmla="*/ 95 w 95"/>
                  <a:gd name="T11" fmla="*/ 29 h 56"/>
                  <a:gd name="T12" fmla="*/ 95 w 95"/>
                  <a:gd name="T13" fmla="*/ 27 h 56"/>
                  <a:gd name="T14" fmla="*/ 95 w 95"/>
                  <a:gd name="T15" fmla="*/ 27 h 56"/>
                  <a:gd name="T16" fmla="*/ 95 w 95"/>
                  <a:gd name="T17" fmla="*/ 2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56">
                    <a:moveTo>
                      <a:pt x="95" y="27"/>
                    </a:moveTo>
                    <a:lnTo>
                      <a:pt x="48" y="0"/>
                    </a:lnTo>
                    <a:lnTo>
                      <a:pt x="0" y="27"/>
                    </a:lnTo>
                    <a:lnTo>
                      <a:pt x="0" y="29"/>
                    </a:lnTo>
                    <a:lnTo>
                      <a:pt x="48" y="56"/>
                    </a:lnTo>
                    <a:lnTo>
                      <a:pt x="95" y="29"/>
                    </a:lnTo>
                    <a:lnTo>
                      <a:pt x="95" y="27"/>
                    </a:lnTo>
                    <a:lnTo>
                      <a:pt x="95" y="27"/>
                    </a:lnTo>
                    <a:lnTo>
                      <a:pt x="95"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19" name="Freeform 7"/>
              <p:cNvSpPr>
                <a:spLocks/>
              </p:cNvSpPr>
              <p:nvPr/>
            </p:nvSpPr>
            <p:spPr bwMode="auto">
              <a:xfrm>
                <a:off x="440" y="3830"/>
                <a:ext cx="48" cy="80"/>
              </a:xfrm>
              <a:custGeom>
                <a:avLst/>
                <a:gdLst>
                  <a:gd name="T0" fmla="*/ 0 w 48"/>
                  <a:gd name="T1" fmla="*/ 27 h 80"/>
                  <a:gd name="T2" fmla="*/ 0 w 48"/>
                  <a:gd name="T3" fmla="*/ 80 h 80"/>
                  <a:gd name="T4" fmla="*/ 48 w 48"/>
                  <a:gd name="T5" fmla="*/ 53 h 80"/>
                  <a:gd name="T6" fmla="*/ 48 w 48"/>
                  <a:gd name="T7" fmla="*/ 0 h 80"/>
                  <a:gd name="T8" fmla="*/ 0 w 48"/>
                  <a:gd name="T9" fmla="*/ 27 h 80"/>
                  <a:gd name="T10" fmla="*/ 0 w 48"/>
                  <a:gd name="T11" fmla="*/ 27 h 80"/>
                  <a:gd name="T12" fmla="*/ 0 w 48"/>
                  <a:gd name="T13" fmla="*/ 27 h 80"/>
                </a:gdLst>
                <a:ahLst/>
                <a:cxnLst>
                  <a:cxn ang="0">
                    <a:pos x="T0" y="T1"/>
                  </a:cxn>
                  <a:cxn ang="0">
                    <a:pos x="T2" y="T3"/>
                  </a:cxn>
                  <a:cxn ang="0">
                    <a:pos x="T4" y="T5"/>
                  </a:cxn>
                  <a:cxn ang="0">
                    <a:pos x="T6" y="T7"/>
                  </a:cxn>
                  <a:cxn ang="0">
                    <a:pos x="T8" y="T9"/>
                  </a:cxn>
                  <a:cxn ang="0">
                    <a:pos x="T10" y="T11"/>
                  </a:cxn>
                  <a:cxn ang="0">
                    <a:pos x="T12" y="T13"/>
                  </a:cxn>
                </a:cxnLst>
                <a:rect l="0" t="0" r="r" b="b"/>
                <a:pathLst>
                  <a:path w="48" h="80">
                    <a:moveTo>
                      <a:pt x="0" y="27"/>
                    </a:moveTo>
                    <a:lnTo>
                      <a:pt x="0" y="80"/>
                    </a:lnTo>
                    <a:lnTo>
                      <a:pt x="48" y="53"/>
                    </a:lnTo>
                    <a:lnTo>
                      <a:pt x="48" y="0"/>
                    </a:lnTo>
                    <a:lnTo>
                      <a:pt x="0" y="27"/>
                    </a:lnTo>
                    <a:lnTo>
                      <a:pt x="0" y="27"/>
                    </a:lnTo>
                    <a:lnTo>
                      <a:pt x="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20" name="Freeform 8"/>
              <p:cNvSpPr>
                <a:spLocks/>
              </p:cNvSpPr>
              <p:nvPr/>
            </p:nvSpPr>
            <p:spPr bwMode="auto">
              <a:xfrm>
                <a:off x="385" y="3830"/>
                <a:ext cx="45" cy="80"/>
              </a:xfrm>
              <a:custGeom>
                <a:avLst/>
                <a:gdLst>
                  <a:gd name="T0" fmla="*/ 45 w 45"/>
                  <a:gd name="T1" fmla="*/ 27 h 80"/>
                  <a:gd name="T2" fmla="*/ 0 w 45"/>
                  <a:gd name="T3" fmla="*/ 0 h 80"/>
                  <a:gd name="T4" fmla="*/ 0 w 45"/>
                  <a:gd name="T5" fmla="*/ 53 h 80"/>
                  <a:gd name="T6" fmla="*/ 45 w 45"/>
                  <a:gd name="T7" fmla="*/ 80 h 80"/>
                  <a:gd name="T8" fmla="*/ 45 w 45"/>
                  <a:gd name="T9" fmla="*/ 27 h 80"/>
                  <a:gd name="T10" fmla="*/ 45 w 45"/>
                  <a:gd name="T11" fmla="*/ 27 h 80"/>
                  <a:gd name="T12" fmla="*/ 45 w 45"/>
                  <a:gd name="T13" fmla="*/ 27 h 80"/>
                </a:gdLst>
                <a:ahLst/>
                <a:cxnLst>
                  <a:cxn ang="0">
                    <a:pos x="T0" y="T1"/>
                  </a:cxn>
                  <a:cxn ang="0">
                    <a:pos x="T2" y="T3"/>
                  </a:cxn>
                  <a:cxn ang="0">
                    <a:pos x="T4" y="T5"/>
                  </a:cxn>
                  <a:cxn ang="0">
                    <a:pos x="T6" y="T7"/>
                  </a:cxn>
                  <a:cxn ang="0">
                    <a:pos x="T8" y="T9"/>
                  </a:cxn>
                  <a:cxn ang="0">
                    <a:pos x="T10" y="T11"/>
                  </a:cxn>
                  <a:cxn ang="0">
                    <a:pos x="T12" y="T13"/>
                  </a:cxn>
                </a:cxnLst>
                <a:rect l="0" t="0" r="r" b="b"/>
                <a:pathLst>
                  <a:path w="45" h="80">
                    <a:moveTo>
                      <a:pt x="45" y="27"/>
                    </a:moveTo>
                    <a:lnTo>
                      <a:pt x="0" y="0"/>
                    </a:lnTo>
                    <a:lnTo>
                      <a:pt x="0" y="53"/>
                    </a:lnTo>
                    <a:lnTo>
                      <a:pt x="45" y="80"/>
                    </a:lnTo>
                    <a:lnTo>
                      <a:pt x="45" y="27"/>
                    </a:lnTo>
                    <a:lnTo>
                      <a:pt x="45" y="27"/>
                    </a:lnTo>
                    <a:lnTo>
                      <a:pt x="45"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21" name="Freeform 9"/>
              <p:cNvSpPr>
                <a:spLocks/>
              </p:cNvSpPr>
              <p:nvPr/>
            </p:nvSpPr>
            <p:spPr bwMode="auto">
              <a:xfrm>
                <a:off x="416" y="3811"/>
                <a:ext cx="17" cy="19"/>
              </a:xfrm>
              <a:custGeom>
                <a:avLst/>
                <a:gdLst>
                  <a:gd name="T0" fmla="*/ 10 w 10"/>
                  <a:gd name="T1" fmla="*/ 0 h 11"/>
                  <a:gd name="T2" fmla="*/ 6 w 10"/>
                  <a:gd name="T3" fmla="*/ 11 h 11"/>
                  <a:gd name="T4" fmla="*/ 4 w 10"/>
                  <a:gd name="T5" fmla="*/ 11 h 11"/>
                  <a:gd name="T6" fmla="*/ 0 w 10"/>
                  <a:gd name="T7" fmla="*/ 0 h 11"/>
                  <a:gd name="T8" fmla="*/ 2 w 10"/>
                  <a:gd name="T9" fmla="*/ 0 h 11"/>
                  <a:gd name="T10" fmla="*/ 5 w 10"/>
                  <a:gd name="T11" fmla="*/ 8 h 11"/>
                  <a:gd name="T12" fmla="*/ 5 w 10"/>
                  <a:gd name="T13" fmla="*/ 9 h 11"/>
                  <a:gd name="T14" fmla="*/ 5 w 10"/>
                  <a:gd name="T15" fmla="*/ 9 h 11"/>
                  <a:gd name="T16" fmla="*/ 5 w 10"/>
                  <a:gd name="T17" fmla="*/ 8 h 11"/>
                  <a:gd name="T18" fmla="*/ 8 w 10"/>
                  <a:gd name="T19" fmla="*/ 0 h 11"/>
                  <a:gd name="T20" fmla="*/ 10 w 10"/>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0" y="0"/>
                    </a:moveTo>
                    <a:cubicBezTo>
                      <a:pt x="6" y="11"/>
                      <a:pt x="6" y="11"/>
                      <a:pt x="6" y="11"/>
                    </a:cubicBezTo>
                    <a:cubicBezTo>
                      <a:pt x="4" y="11"/>
                      <a:pt x="4" y="11"/>
                      <a:pt x="4" y="11"/>
                    </a:cubicBezTo>
                    <a:cubicBezTo>
                      <a:pt x="0" y="0"/>
                      <a:pt x="0" y="0"/>
                      <a:pt x="0" y="0"/>
                    </a:cubicBezTo>
                    <a:cubicBezTo>
                      <a:pt x="2" y="0"/>
                      <a:pt x="2" y="0"/>
                      <a:pt x="2" y="0"/>
                    </a:cubicBezTo>
                    <a:cubicBezTo>
                      <a:pt x="5" y="8"/>
                      <a:pt x="5" y="8"/>
                      <a:pt x="5" y="8"/>
                    </a:cubicBezTo>
                    <a:cubicBezTo>
                      <a:pt x="5" y="9"/>
                      <a:pt x="5" y="9"/>
                      <a:pt x="5" y="9"/>
                    </a:cubicBezTo>
                    <a:cubicBezTo>
                      <a:pt x="5" y="9"/>
                      <a:pt x="5" y="9"/>
                      <a:pt x="5" y="9"/>
                    </a:cubicBezTo>
                    <a:cubicBezTo>
                      <a:pt x="5" y="9"/>
                      <a:pt x="5" y="9"/>
                      <a:pt x="5" y="8"/>
                    </a:cubicBezTo>
                    <a:cubicBezTo>
                      <a:pt x="8" y="0"/>
                      <a:pt x="8" y="0"/>
                      <a:pt x="8" y="0"/>
                    </a:cubicBezTo>
                    <a:lnTo>
                      <a:pt x="10" y="0"/>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22" name="Freeform 10"/>
              <p:cNvSpPr>
                <a:spLocks/>
              </p:cNvSpPr>
              <p:nvPr/>
            </p:nvSpPr>
            <p:spPr bwMode="auto">
              <a:xfrm>
                <a:off x="435" y="3811"/>
                <a:ext cx="20" cy="19"/>
              </a:xfrm>
              <a:custGeom>
                <a:avLst/>
                <a:gdLst>
                  <a:gd name="T0" fmla="*/ 12 w 12"/>
                  <a:gd name="T1" fmla="*/ 11 h 11"/>
                  <a:gd name="T2" fmla="*/ 11 w 12"/>
                  <a:gd name="T3" fmla="*/ 11 h 11"/>
                  <a:gd name="T4" fmla="*/ 11 w 12"/>
                  <a:gd name="T5" fmla="*/ 4 h 11"/>
                  <a:gd name="T6" fmla="*/ 11 w 12"/>
                  <a:gd name="T7" fmla="*/ 2 h 11"/>
                  <a:gd name="T8" fmla="*/ 11 w 12"/>
                  <a:gd name="T9" fmla="*/ 2 h 11"/>
                  <a:gd name="T10" fmla="*/ 10 w 12"/>
                  <a:gd name="T11" fmla="*/ 3 h 11"/>
                  <a:gd name="T12" fmla="*/ 7 w 12"/>
                  <a:gd name="T13" fmla="*/ 11 h 11"/>
                  <a:gd name="T14" fmla="*/ 6 w 12"/>
                  <a:gd name="T15" fmla="*/ 11 h 11"/>
                  <a:gd name="T16" fmla="*/ 2 w 12"/>
                  <a:gd name="T17" fmla="*/ 3 h 11"/>
                  <a:gd name="T18" fmla="*/ 2 w 12"/>
                  <a:gd name="T19" fmla="*/ 2 h 11"/>
                  <a:gd name="T20" fmla="*/ 2 w 12"/>
                  <a:gd name="T21" fmla="*/ 2 h 11"/>
                  <a:gd name="T22" fmla="*/ 2 w 12"/>
                  <a:gd name="T23" fmla="*/ 4 h 11"/>
                  <a:gd name="T24" fmla="*/ 2 w 12"/>
                  <a:gd name="T25" fmla="*/ 11 h 11"/>
                  <a:gd name="T26" fmla="*/ 0 w 12"/>
                  <a:gd name="T27" fmla="*/ 11 h 11"/>
                  <a:gd name="T28" fmla="*/ 0 w 12"/>
                  <a:gd name="T29" fmla="*/ 0 h 11"/>
                  <a:gd name="T30" fmla="*/ 3 w 12"/>
                  <a:gd name="T31" fmla="*/ 0 h 11"/>
                  <a:gd name="T32" fmla="*/ 6 w 12"/>
                  <a:gd name="T33" fmla="*/ 7 h 11"/>
                  <a:gd name="T34" fmla="*/ 6 w 12"/>
                  <a:gd name="T35" fmla="*/ 9 h 11"/>
                  <a:gd name="T36" fmla="*/ 6 w 12"/>
                  <a:gd name="T37" fmla="*/ 9 h 11"/>
                  <a:gd name="T38" fmla="*/ 7 w 12"/>
                  <a:gd name="T39" fmla="*/ 7 h 11"/>
                  <a:gd name="T40" fmla="*/ 10 w 12"/>
                  <a:gd name="T41" fmla="*/ 0 h 11"/>
                  <a:gd name="T42" fmla="*/ 12 w 12"/>
                  <a:gd name="T43" fmla="*/ 0 h 11"/>
                  <a:gd name="T44" fmla="*/ 12 w 12"/>
                  <a:gd name="T4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1">
                    <a:moveTo>
                      <a:pt x="12" y="11"/>
                    </a:moveTo>
                    <a:cubicBezTo>
                      <a:pt x="11" y="11"/>
                      <a:pt x="11" y="11"/>
                      <a:pt x="11" y="11"/>
                    </a:cubicBezTo>
                    <a:cubicBezTo>
                      <a:pt x="11" y="4"/>
                      <a:pt x="11" y="4"/>
                      <a:pt x="11" y="4"/>
                    </a:cubicBezTo>
                    <a:cubicBezTo>
                      <a:pt x="11" y="3"/>
                      <a:pt x="11" y="2"/>
                      <a:pt x="11" y="2"/>
                    </a:cubicBezTo>
                    <a:cubicBezTo>
                      <a:pt x="11" y="2"/>
                      <a:pt x="11" y="2"/>
                      <a:pt x="11" y="2"/>
                    </a:cubicBezTo>
                    <a:cubicBezTo>
                      <a:pt x="11" y="2"/>
                      <a:pt x="10" y="2"/>
                      <a:pt x="10" y="3"/>
                    </a:cubicBezTo>
                    <a:cubicBezTo>
                      <a:pt x="7" y="11"/>
                      <a:pt x="7" y="11"/>
                      <a:pt x="7" y="11"/>
                    </a:cubicBezTo>
                    <a:cubicBezTo>
                      <a:pt x="6" y="11"/>
                      <a:pt x="6" y="11"/>
                      <a:pt x="6" y="11"/>
                    </a:cubicBezTo>
                    <a:cubicBezTo>
                      <a:pt x="2" y="3"/>
                      <a:pt x="2" y="3"/>
                      <a:pt x="2" y="3"/>
                    </a:cubicBezTo>
                    <a:cubicBezTo>
                      <a:pt x="2" y="2"/>
                      <a:pt x="2" y="2"/>
                      <a:pt x="2" y="2"/>
                    </a:cubicBezTo>
                    <a:cubicBezTo>
                      <a:pt x="2" y="2"/>
                      <a:pt x="2" y="2"/>
                      <a:pt x="2" y="2"/>
                    </a:cubicBezTo>
                    <a:cubicBezTo>
                      <a:pt x="2" y="2"/>
                      <a:pt x="2" y="3"/>
                      <a:pt x="2" y="4"/>
                    </a:cubicBezTo>
                    <a:cubicBezTo>
                      <a:pt x="2" y="11"/>
                      <a:pt x="2" y="11"/>
                      <a:pt x="2" y="11"/>
                    </a:cubicBezTo>
                    <a:cubicBezTo>
                      <a:pt x="0" y="11"/>
                      <a:pt x="0" y="11"/>
                      <a:pt x="0" y="11"/>
                    </a:cubicBezTo>
                    <a:cubicBezTo>
                      <a:pt x="0" y="0"/>
                      <a:pt x="0" y="0"/>
                      <a:pt x="0" y="0"/>
                    </a:cubicBezTo>
                    <a:cubicBezTo>
                      <a:pt x="3" y="0"/>
                      <a:pt x="3" y="0"/>
                      <a:pt x="3" y="0"/>
                    </a:cubicBezTo>
                    <a:cubicBezTo>
                      <a:pt x="6" y="7"/>
                      <a:pt x="6" y="7"/>
                      <a:pt x="6" y="7"/>
                    </a:cubicBezTo>
                    <a:cubicBezTo>
                      <a:pt x="6" y="8"/>
                      <a:pt x="6" y="8"/>
                      <a:pt x="6" y="9"/>
                    </a:cubicBezTo>
                    <a:cubicBezTo>
                      <a:pt x="6" y="9"/>
                      <a:pt x="6" y="9"/>
                      <a:pt x="6" y="9"/>
                    </a:cubicBezTo>
                    <a:cubicBezTo>
                      <a:pt x="7" y="8"/>
                      <a:pt x="7" y="8"/>
                      <a:pt x="7" y="7"/>
                    </a:cubicBezTo>
                    <a:cubicBezTo>
                      <a:pt x="10" y="0"/>
                      <a:pt x="10" y="0"/>
                      <a:pt x="10" y="0"/>
                    </a:cubicBezTo>
                    <a:cubicBezTo>
                      <a:pt x="12" y="0"/>
                      <a:pt x="12" y="0"/>
                      <a:pt x="12" y="0"/>
                    </a:cubicBezTo>
                    <a:lnTo>
                      <a:pt x="12" y="1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sp>
        <p:nvSpPr>
          <p:cNvPr id="25" name="TextBox 24"/>
          <p:cNvSpPr txBox="1"/>
          <p:nvPr/>
        </p:nvSpPr>
        <p:spPr>
          <a:xfrm>
            <a:off x="255928" y="6319821"/>
            <a:ext cx="1419685" cy="425434"/>
          </a:xfrm>
          <a:prstGeom prst="rect">
            <a:avLst/>
          </a:prstGeom>
          <a:noFill/>
        </p:spPr>
        <p:txBody>
          <a:bodyPr wrap="none" lIns="179285" tIns="143428" rIns="179285" bIns="143428" rtlCol="0">
            <a:spAutoFit/>
          </a:bodyPr>
          <a:lstStyle/>
          <a:p>
            <a:pPr defTabSz="914314">
              <a:lnSpc>
                <a:spcPct val="90000"/>
              </a:lnSpc>
              <a:spcAft>
                <a:spcPts val="588"/>
              </a:spcAft>
            </a:pPr>
            <a:r>
              <a:rPr lang="en-US" sz="980" dirty="0">
                <a:gradFill>
                  <a:gsLst>
                    <a:gs pos="0">
                      <a:srgbClr val="FFFFFF"/>
                    </a:gs>
                    <a:gs pos="100000">
                      <a:srgbClr val="FFFFFF"/>
                    </a:gs>
                  </a:gsLst>
                  <a:lin ang="5400000" scaled="1"/>
                </a:gradFill>
                <a:latin typeface="Segoe UI"/>
              </a:rPr>
              <a:t>UNDER NDA ONLY</a:t>
            </a:r>
          </a:p>
        </p:txBody>
      </p:sp>
    </p:spTree>
    <p:extLst>
      <p:ext uri="{BB962C8B-B14F-4D97-AF65-F5344CB8AC3E}">
        <p14:creationId xmlns:p14="http://schemas.microsoft.com/office/powerpoint/2010/main" val="1930316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54021E-6 -1.0168E-6 L 2.54021E-6 0.05039 " pathEditMode="relative" rAng="0" ptsTypes="AA">
                                      <p:cBhvr>
                                        <p:cTn id="9" dur="750" spd="-100000" fill="hold"/>
                                        <p:tgtEl>
                                          <p:spTgt spid="3"/>
                                        </p:tgtEl>
                                        <p:attrNameLst>
                                          <p:attrName>ppt_x</p:attrName>
                                          <p:attrName>ppt_y</p:attrName>
                                        </p:attrNameLst>
                                      </p:cBhvr>
                                      <p:rCtr x="0" y="2519"/>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8.93541E-8 -1.0168E-6 L -8.93541E-8 0.05039 " pathEditMode="relative" rAng="0" ptsTypes="AA">
                                      <p:cBhvr>
                                        <p:cTn id="14" dur="750" spd="-100000" fill="hold"/>
                                        <p:tgtEl>
                                          <p:spTgt spid="6"/>
                                        </p:tgtEl>
                                        <p:attrNameLst>
                                          <p:attrName>ppt_x</p:attrName>
                                          <p:attrName>ppt_y</p:attrName>
                                        </p:attrNameLst>
                                      </p:cBhvr>
                                      <p:rCtr x="0" y="2519"/>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2.54021E-6 -4.91602E-6 L 2.54021E-6 0.05039 " pathEditMode="relative" rAng="0" ptsTypes="AA">
                                      <p:cBhvr>
                                        <p:cTn id="19" dur="750" spd="-100000" fill="hold"/>
                                        <p:tgtEl>
                                          <p:spTgt spid="7"/>
                                        </p:tgtEl>
                                        <p:attrNameLst>
                                          <p:attrName>ppt_x</p:attrName>
                                          <p:attrName>ppt_y</p:attrName>
                                        </p:attrNameLst>
                                      </p:cBhvr>
                                      <p:rCtr x="0" y="2519"/>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nodeType="withEffect">
                                  <p:stCondLst>
                                    <p:cond delay="0"/>
                                  </p:stCondLst>
                                  <p:childTnLst>
                                    <p:animMotion origin="layout" path="M -8.93541E-8 -4.91602E-6 L -8.93541E-8 0.05039 " pathEditMode="relative" rAng="0" ptsTypes="AA">
                                      <p:cBhvr>
                                        <p:cTn id="24" dur="750" spd="-100000" fill="hold"/>
                                        <p:tgtEl>
                                          <p:spTgt spid="13"/>
                                        </p:tgtEl>
                                        <p:attrNameLst>
                                          <p:attrName>ppt_x</p:attrName>
                                          <p:attrName>ppt_y</p:attrName>
                                        </p:attrNameLst>
                                      </p:cBhvr>
                                      <p:rCtr x="0" y="2519"/>
                                    </p:animMotion>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63" presetClass="path" presetSubtype="0" decel="100000" fill="hold" nodeType="withEffect">
                                  <p:stCondLst>
                                    <p:cond delay="0"/>
                                  </p:stCondLst>
                                  <p:childTnLst>
                                    <p:animMotion origin="layout" path="M -2.78274E-7 -1.44803E-6 L 0.03829 -1.44803E-6 " pathEditMode="relative" rAng="0" ptsTypes="AA">
                                      <p:cBhvr>
                                        <p:cTn id="29" dur="750" spd="-100000" fill="hold"/>
                                        <p:tgtEl>
                                          <p:spTgt spid="23"/>
                                        </p:tgtEl>
                                        <p:attrNameLst>
                                          <p:attrName>ppt_x</p:attrName>
                                          <p:attrName>ppt_y</p:attrName>
                                        </p:attrNameLst>
                                      </p:cBhvr>
                                      <p:rCtr x="19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Virtual Network (VNet)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46" y="1356274"/>
            <a:ext cx="4356324" cy="4997707"/>
          </a:xfrm>
          <a:prstGeom prst="rect">
            <a:avLst/>
          </a:prstGeom>
        </p:spPr>
      </p:pic>
      <p:sp>
        <p:nvSpPr>
          <p:cNvPr id="4" name="Rectangle 3"/>
          <p:cNvSpPr/>
          <p:nvPr/>
        </p:nvSpPr>
        <p:spPr>
          <a:xfrm>
            <a:off x="5569258" y="1269909"/>
            <a:ext cx="6096000" cy="5170646"/>
          </a:xfrm>
          <a:prstGeom prst="rect">
            <a:avLst/>
          </a:prstGeom>
        </p:spPr>
        <p:txBody>
          <a:bodyPr>
            <a:spAutoFit/>
          </a:bodyPr>
          <a:lstStyle/>
          <a:p>
            <a:pPr marL="285750" indent="-285750">
              <a:buFont typeface="Arial" panose="020B0604020202020204" pitchFamily="34" charset="0"/>
              <a:buChar char="•"/>
            </a:pPr>
            <a:r>
              <a:rPr lang="en-US" sz="2400" dirty="0"/>
              <a:t>An Azure virtual network (VNet) is a representation of your own network in the cloud. It is a logical isolation of the Azure cloud dedicated to your subscription. You can fully control the IP address blocks, DNS settings, security policies, and route tables within this network.</a:t>
            </a:r>
          </a:p>
          <a:p>
            <a:pPr marL="285750" indent="-285750">
              <a:buFont typeface="Arial" panose="020B0604020202020204" pitchFamily="34" charset="0"/>
              <a:buChar char="•"/>
            </a:pPr>
            <a:r>
              <a:rPr lang="en-US" sz="2400" dirty="0"/>
              <a:t>Cannot have overlapping IP ranges on-</a:t>
            </a:r>
            <a:r>
              <a:rPr lang="en-US" sz="2400" dirty="0" err="1"/>
              <a:t>prem</a:t>
            </a:r>
            <a:r>
              <a:rPr lang="en-US" sz="2400" dirty="0"/>
              <a:t> / Azure / other cloud providers. Leave Room for Future Growth – can always </a:t>
            </a:r>
            <a:r>
              <a:rPr lang="en-US" sz="2400" b="1" u="sng" dirty="0"/>
              <a:t>add</a:t>
            </a:r>
            <a:r>
              <a:rPr lang="en-US" sz="2400" dirty="0"/>
              <a:t> Subnets and VNETs </a:t>
            </a:r>
          </a:p>
          <a:p>
            <a:pPr marL="285750" indent="-285750">
              <a:buFont typeface="Arial" panose="020B0604020202020204" pitchFamily="34" charset="0"/>
              <a:buChar char="•"/>
            </a:pPr>
            <a:endParaRPr lang="en-US" sz="2400" dirty="0"/>
          </a:p>
          <a:p>
            <a:endParaRPr lang="en-US" dirty="0"/>
          </a:p>
        </p:txBody>
      </p:sp>
    </p:spTree>
    <p:extLst>
      <p:ext uri="{BB962C8B-B14F-4D97-AF65-F5344CB8AC3E}">
        <p14:creationId xmlns:p14="http://schemas.microsoft.com/office/powerpoint/2010/main" val="33329061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Options</a:t>
            </a:r>
          </a:p>
        </p:txBody>
      </p:sp>
      <p:sp>
        <p:nvSpPr>
          <p:cNvPr id="4" name="Rectangle 3"/>
          <p:cNvSpPr/>
          <p:nvPr/>
        </p:nvSpPr>
        <p:spPr>
          <a:xfrm>
            <a:off x="100613" y="1287665"/>
            <a:ext cx="11680055" cy="5293757"/>
          </a:xfrm>
          <a:prstGeom prst="rect">
            <a:avLst/>
          </a:prstGeom>
        </p:spPr>
        <p:txBody>
          <a:bodyPr wrap="square">
            <a:spAutoFit/>
          </a:bodyPr>
          <a:lstStyle/>
          <a:p>
            <a:pPr marL="285750" indent="-285750">
              <a:buFont typeface="Arial" panose="020B0604020202020204" pitchFamily="34" charset="0"/>
              <a:buChar char="•"/>
            </a:pPr>
            <a:r>
              <a:rPr lang="en-US" sz="2000" dirty="0"/>
              <a:t>Network security group (NSG) contains a list of Access Control List (ACL) rules that allow or deny network traffic to your VM instances in a Virtual Network. </a:t>
            </a:r>
            <a:r>
              <a:rPr lang="en-US" sz="2000" dirty="0">
                <a:hlinkClick r:id="rId3"/>
              </a:rPr>
              <a:t>Sample NSG Rules </a:t>
            </a:r>
            <a:r>
              <a:rPr lang="en-US" sz="2000" dirty="0"/>
              <a:t>-</a:t>
            </a:r>
          </a:p>
          <a:p>
            <a:pPr marL="742950" lvl="1" indent="-285750">
              <a:buFont typeface="Arial" panose="020B0604020202020204" pitchFamily="34" charset="0"/>
              <a:buChar char="•"/>
            </a:pPr>
            <a:r>
              <a:rPr lang="en-US" sz="2000" dirty="0"/>
              <a:t>No access from the front end or back end to the Internet.</a:t>
            </a:r>
          </a:p>
          <a:p>
            <a:pPr marL="742950" lvl="1" indent="-285750">
              <a:buFont typeface="Arial" panose="020B0604020202020204" pitchFamily="34" charset="0"/>
              <a:buChar char="•"/>
            </a:pPr>
            <a:r>
              <a:rPr lang="en-US" sz="2000" dirty="0"/>
              <a:t>Access to port 3389 to any web server in the front end, for traffic coming from the front end subnet itself.</a:t>
            </a:r>
          </a:p>
          <a:p>
            <a:pPr marL="742950" lvl="1" indent="-285750">
              <a:buFont typeface="Arial" panose="020B0604020202020204" pitchFamily="34" charset="0"/>
              <a:buChar char="•"/>
            </a:pPr>
            <a:r>
              <a:rPr lang="en-US" sz="2000" dirty="0"/>
              <a:t>Access to port 3389, 1433  to all SQL Server VMs in the back end from the front end subnet only.</a:t>
            </a:r>
          </a:p>
          <a:p>
            <a:pPr marL="742950" lvl="1" indent="-285750">
              <a:buFont typeface="Arial" panose="020B0604020202020204" pitchFamily="34" charset="0"/>
              <a:buChar char="•"/>
            </a:pPr>
            <a:r>
              <a:rPr lang="en-US" sz="2000" dirty="0"/>
              <a:t>Separation of management traffic (port 3389) and DB traffic (1433) on different NICs in the back end VMs.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virtual appliance is just another VM in your VNet that runs a software based appliance function, such as firewall, WAN optimization, or intrusion detection. You can create a route in Azure to route your VNet traffic through a virtual appliance to use its capabilities. NSGs provide layer 4 Access Control List (ACL) to incoming and outgoing packets. If you want to use a layer 7 security model, you can use a firewall appliance.</a:t>
            </a:r>
            <a:endParaRPr lang="en-US" sz="2000" dirty="0">
              <a:solidFill>
                <a:srgbClr val="505050"/>
              </a:solidFill>
              <a:latin typeface="Segoe UI Condensed"/>
            </a:endParaRPr>
          </a:p>
          <a:p>
            <a:endParaRPr lang="en-US" sz="2000" dirty="0">
              <a:solidFill>
                <a:srgbClr val="505050"/>
              </a:solidFill>
              <a:latin typeface="Segoe UI Condensed"/>
            </a:endParaRPr>
          </a:p>
          <a:p>
            <a:endParaRPr lang="en-US" dirty="0"/>
          </a:p>
        </p:txBody>
      </p:sp>
    </p:spTree>
    <p:extLst>
      <p:ext uri="{BB962C8B-B14F-4D97-AF65-F5344CB8AC3E}">
        <p14:creationId xmlns:p14="http://schemas.microsoft.com/office/powerpoint/2010/main" val="16126894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a:t>Load Balancer Hierarchy</a:t>
            </a:r>
          </a:p>
        </p:txBody>
      </p:sp>
      <p:sp>
        <p:nvSpPr>
          <p:cNvPr id="4" name="Rectangle 3"/>
          <p:cNvSpPr/>
          <p:nvPr/>
        </p:nvSpPr>
        <p:spPr bwMode="auto">
          <a:xfrm>
            <a:off x="5789004" y="5270897"/>
            <a:ext cx="565117" cy="567106"/>
          </a:xfrm>
          <a:prstGeom prst="rect">
            <a:avLst/>
          </a:prstGeom>
          <a:solidFill>
            <a:schemeClr val="accent3">
              <a:lumMod val="20000"/>
              <a:lumOff val="8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dirty="0">
                <a:solidFill>
                  <a:schemeClr val="bg1"/>
                </a:solidFill>
              </a:rPr>
              <a:t>VM</a:t>
            </a:r>
          </a:p>
        </p:txBody>
      </p:sp>
      <p:sp>
        <p:nvSpPr>
          <p:cNvPr id="7" name="Rectangle 6"/>
          <p:cNvSpPr/>
          <p:nvPr/>
        </p:nvSpPr>
        <p:spPr bwMode="auto">
          <a:xfrm>
            <a:off x="5787438" y="4327123"/>
            <a:ext cx="957032" cy="618524"/>
          </a:xfrm>
          <a:prstGeom prst="rect">
            <a:avLst/>
          </a:prstGeom>
          <a:solidFill>
            <a:schemeClr val="accent4"/>
          </a:solidFill>
          <a:ln w="3175">
            <a:solidFill>
              <a:schemeClr val="accent3">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1400" dirty="0">
                <a:solidFill>
                  <a:schemeClr val="tx1"/>
                </a:solidFill>
              </a:rPr>
              <a:t>Application</a:t>
            </a:r>
          </a:p>
          <a:p>
            <a:pPr algn="ctr" defTabSz="932114" fontAlgn="base">
              <a:spcBef>
                <a:spcPct val="0"/>
              </a:spcBef>
              <a:spcAft>
                <a:spcPct val="0"/>
              </a:spcAft>
            </a:pPr>
            <a:r>
              <a:rPr lang="en-US" sz="1400" dirty="0">
                <a:solidFill>
                  <a:schemeClr val="tx1"/>
                </a:solidFill>
              </a:rPr>
              <a:t>Gateway</a:t>
            </a:r>
          </a:p>
        </p:txBody>
      </p:sp>
      <p:cxnSp>
        <p:nvCxnSpPr>
          <p:cNvPr id="13" name="Straight Connector 12"/>
          <p:cNvCxnSpPr>
            <a:stCxn id="35" idx="2"/>
            <a:endCxn id="78" idx="0"/>
          </p:cNvCxnSpPr>
          <p:nvPr/>
        </p:nvCxnSpPr>
        <p:spPr>
          <a:xfrm>
            <a:off x="9004979" y="3079209"/>
            <a:ext cx="1648552" cy="356445"/>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2"/>
            <a:endCxn id="4" idx="0"/>
          </p:cNvCxnSpPr>
          <p:nvPr/>
        </p:nvCxnSpPr>
        <p:spPr>
          <a:xfrm flipH="1">
            <a:off x="6071562" y="4945647"/>
            <a:ext cx="194392" cy="325250"/>
          </a:xfrm>
          <a:prstGeom prst="line">
            <a:avLst/>
          </a:prstGeom>
          <a:ln w="22225">
            <a:solidFill>
              <a:schemeClr val="tx1"/>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17" name="Rectangle 16"/>
          <p:cNvSpPr/>
          <p:nvPr/>
        </p:nvSpPr>
        <p:spPr bwMode="auto">
          <a:xfrm>
            <a:off x="6049978" y="3435652"/>
            <a:ext cx="2612898" cy="516319"/>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000" dirty="0">
                <a:gradFill>
                  <a:gsLst>
                    <a:gs pos="0">
                      <a:srgbClr val="FFFFFF"/>
                    </a:gs>
                    <a:gs pos="100000">
                      <a:srgbClr val="FFFFFF"/>
                    </a:gs>
                  </a:gsLst>
                  <a:lin ang="5400000" scaled="0"/>
                </a:gradFill>
              </a:rPr>
              <a:t>SLB (L4 Load Balancer)</a:t>
            </a:r>
          </a:p>
        </p:txBody>
      </p:sp>
      <p:cxnSp>
        <p:nvCxnSpPr>
          <p:cNvPr id="18" name="Straight Connector 17"/>
          <p:cNvCxnSpPr>
            <a:stCxn id="17" idx="2"/>
            <a:endCxn id="7" idx="0"/>
          </p:cNvCxnSpPr>
          <p:nvPr/>
        </p:nvCxnSpPr>
        <p:spPr>
          <a:xfrm flipH="1">
            <a:off x="6265954" y="3951972"/>
            <a:ext cx="1090473" cy="37515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2"/>
            <a:endCxn id="42" idx="0"/>
          </p:cNvCxnSpPr>
          <p:nvPr/>
        </p:nvCxnSpPr>
        <p:spPr>
          <a:xfrm>
            <a:off x="7356427" y="3951972"/>
            <a:ext cx="1" cy="373453"/>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2"/>
            <a:endCxn id="43" idx="0"/>
          </p:cNvCxnSpPr>
          <p:nvPr/>
        </p:nvCxnSpPr>
        <p:spPr>
          <a:xfrm>
            <a:off x="7356427" y="3951972"/>
            <a:ext cx="1095810" cy="373453"/>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5" idx="2"/>
            <a:endCxn id="17" idx="0"/>
          </p:cNvCxnSpPr>
          <p:nvPr/>
        </p:nvCxnSpPr>
        <p:spPr>
          <a:xfrm flipH="1">
            <a:off x="7356427" y="3079209"/>
            <a:ext cx="1648552" cy="356445"/>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6049978" y="2663774"/>
            <a:ext cx="5910003" cy="415435"/>
          </a:xfrm>
          <a:prstGeom prst="rect">
            <a:avLst/>
          </a:prstGeom>
          <a:solidFill>
            <a:schemeClr val="accent2">
              <a:lumMod val="20000"/>
              <a:lumOff val="80000"/>
            </a:schemeClr>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000" dirty="0">
                <a:solidFill>
                  <a:schemeClr val="bg1"/>
                </a:solidFill>
              </a:rPr>
              <a:t>Azure Traffic Manager (DNS Load Balancer)</a:t>
            </a:r>
          </a:p>
        </p:txBody>
      </p:sp>
      <p:cxnSp>
        <p:nvCxnSpPr>
          <p:cNvPr id="38" name="Straight Connector 37"/>
          <p:cNvCxnSpPr>
            <a:stCxn id="37" idx="4"/>
            <a:endCxn id="35" idx="0"/>
          </p:cNvCxnSpPr>
          <p:nvPr/>
        </p:nvCxnSpPr>
        <p:spPr>
          <a:xfrm flipH="1">
            <a:off x="9004980" y="2231935"/>
            <a:ext cx="1" cy="431839"/>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61594" y="5905158"/>
            <a:ext cx="1589664" cy="634353"/>
          </a:xfrm>
          <a:prstGeom prst="rect">
            <a:avLst/>
          </a:prstGeom>
          <a:noFill/>
        </p:spPr>
        <p:txBody>
          <a:bodyPr wrap="none" lIns="182828" tIns="146263" rIns="182828" bIns="146263"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Region 1</a:t>
            </a:r>
          </a:p>
        </p:txBody>
      </p:sp>
      <p:sp>
        <p:nvSpPr>
          <p:cNvPr id="40" name="TextBox 39"/>
          <p:cNvSpPr txBox="1"/>
          <p:nvPr/>
        </p:nvSpPr>
        <p:spPr>
          <a:xfrm>
            <a:off x="9858698" y="5905158"/>
            <a:ext cx="1589664" cy="634353"/>
          </a:xfrm>
          <a:prstGeom prst="rect">
            <a:avLst/>
          </a:prstGeom>
          <a:noFill/>
        </p:spPr>
        <p:txBody>
          <a:bodyPr wrap="none" lIns="182828" tIns="146263" rIns="182828" bIns="146263"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Region 2</a:t>
            </a:r>
          </a:p>
        </p:txBody>
      </p:sp>
      <p:grpSp>
        <p:nvGrpSpPr>
          <p:cNvPr id="36" name="Group 35"/>
          <p:cNvGrpSpPr/>
          <p:nvPr/>
        </p:nvGrpSpPr>
        <p:grpSpPr>
          <a:xfrm>
            <a:off x="8509023" y="1335637"/>
            <a:ext cx="991911" cy="896297"/>
            <a:chOff x="1427969" y="2335312"/>
            <a:chExt cx="1236212" cy="1117050"/>
          </a:xfrm>
        </p:grpSpPr>
        <p:sp>
          <p:nvSpPr>
            <p:cNvPr id="37" name="Oval 36"/>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defRPr/>
              </a:pPr>
              <a:endParaRPr lang="en-US" sz="2353" kern="0" spc="-49" dirty="0">
                <a:gradFill>
                  <a:gsLst>
                    <a:gs pos="36283">
                      <a:srgbClr val="505050"/>
                    </a:gs>
                    <a:gs pos="28000">
                      <a:srgbClr val="505050"/>
                    </a:gs>
                  </a:gsLst>
                  <a:lin ang="5400000" scaled="0"/>
                </a:gradFill>
                <a:latin typeface="Calibri"/>
              </a:endParaRPr>
            </a:p>
          </p:txBody>
        </p:sp>
        <p:sp>
          <p:nvSpPr>
            <p:cNvPr id="44" name="Freeform 43"/>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30" tIns="44814" rIns="89630" bIns="44814" numCol="1" anchor="t" anchorCtr="0" compatLnSpc="1">
              <a:prstTxWarp prst="textNoShape">
                <a:avLst/>
              </a:prstTxWarp>
            </a:bodyPr>
            <a:lstStyle/>
            <a:p>
              <a:pPr defTabSz="913957">
                <a:defRPr/>
              </a:pPr>
              <a:endParaRPr lang="en-US" sz="1765" kern="0">
                <a:solidFill>
                  <a:srgbClr val="00188F"/>
                </a:solidFill>
                <a:latin typeface="Calibri"/>
              </a:endParaRPr>
            </a:p>
          </p:txBody>
        </p:sp>
        <p:sp>
          <p:nvSpPr>
            <p:cNvPr id="46" name="TextBox 45"/>
            <p:cNvSpPr txBox="1"/>
            <p:nvPr/>
          </p:nvSpPr>
          <p:spPr>
            <a:xfrm>
              <a:off x="1427969" y="2769054"/>
              <a:ext cx="1236212" cy="636925"/>
            </a:xfrm>
            <a:prstGeom prst="rect">
              <a:avLst/>
            </a:prstGeom>
            <a:noFill/>
          </p:spPr>
          <p:txBody>
            <a:bodyPr wrap="none" lIns="179259" tIns="143407" rIns="179259" bIns="143407" rtlCol="0" anchor="ctr">
              <a:spAutoFit/>
            </a:bodyPr>
            <a:lstStyle/>
            <a:p>
              <a:pPr algn="ctr" defTabSz="913957">
                <a:lnSpc>
                  <a:spcPct val="90000"/>
                </a:lnSpc>
                <a:defRPr/>
              </a:pPr>
              <a:r>
                <a:rPr lang="en-US" sz="1567" kern="0" spc="-49" dirty="0">
                  <a:solidFill>
                    <a:srgbClr val="00188F"/>
                  </a:solidFill>
                  <a:latin typeface="Calibri"/>
                </a:rPr>
                <a:t>Internet</a:t>
              </a:r>
            </a:p>
          </p:txBody>
        </p:sp>
      </p:grpSp>
      <p:sp>
        <p:nvSpPr>
          <p:cNvPr id="42" name="Rectangle 41"/>
          <p:cNvSpPr/>
          <p:nvPr/>
        </p:nvSpPr>
        <p:spPr bwMode="auto">
          <a:xfrm>
            <a:off x="6877912" y="4325425"/>
            <a:ext cx="957032" cy="618524"/>
          </a:xfrm>
          <a:prstGeom prst="rect">
            <a:avLst/>
          </a:prstGeom>
          <a:solidFill>
            <a:schemeClr val="accent4"/>
          </a:solidFill>
          <a:ln w="3175">
            <a:solidFill>
              <a:schemeClr val="accent3">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1400" dirty="0">
                <a:solidFill>
                  <a:schemeClr val="tx1"/>
                </a:solidFill>
              </a:rPr>
              <a:t>Application</a:t>
            </a:r>
          </a:p>
          <a:p>
            <a:pPr algn="ctr" defTabSz="932114" fontAlgn="base">
              <a:spcBef>
                <a:spcPct val="0"/>
              </a:spcBef>
              <a:spcAft>
                <a:spcPct val="0"/>
              </a:spcAft>
            </a:pPr>
            <a:r>
              <a:rPr lang="en-US" sz="1400" dirty="0">
                <a:solidFill>
                  <a:schemeClr val="tx1"/>
                </a:solidFill>
              </a:rPr>
              <a:t>Gateway</a:t>
            </a:r>
          </a:p>
        </p:txBody>
      </p:sp>
      <p:sp>
        <p:nvSpPr>
          <p:cNvPr id="43" name="Rectangle 42"/>
          <p:cNvSpPr/>
          <p:nvPr/>
        </p:nvSpPr>
        <p:spPr bwMode="auto">
          <a:xfrm>
            <a:off x="7973721" y="4325425"/>
            <a:ext cx="957032" cy="618524"/>
          </a:xfrm>
          <a:prstGeom prst="rect">
            <a:avLst/>
          </a:prstGeom>
          <a:solidFill>
            <a:schemeClr val="accent4"/>
          </a:solidFill>
          <a:ln w="3175">
            <a:solidFill>
              <a:schemeClr val="accent3">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1400" dirty="0">
                <a:solidFill>
                  <a:schemeClr val="tx1"/>
                </a:solidFill>
              </a:rPr>
              <a:t>Application</a:t>
            </a:r>
          </a:p>
          <a:p>
            <a:pPr algn="ctr" defTabSz="932114" fontAlgn="base">
              <a:spcBef>
                <a:spcPct val="0"/>
              </a:spcBef>
              <a:spcAft>
                <a:spcPct val="0"/>
              </a:spcAft>
            </a:pPr>
            <a:r>
              <a:rPr lang="en-US" sz="1400" dirty="0">
                <a:solidFill>
                  <a:schemeClr val="tx1"/>
                </a:solidFill>
              </a:rPr>
              <a:t>Gateway</a:t>
            </a:r>
          </a:p>
        </p:txBody>
      </p:sp>
      <p:sp>
        <p:nvSpPr>
          <p:cNvPr id="47" name="Rectangle 46"/>
          <p:cNvSpPr/>
          <p:nvPr/>
        </p:nvSpPr>
        <p:spPr bwMode="auto">
          <a:xfrm>
            <a:off x="8365636" y="5270897"/>
            <a:ext cx="565117" cy="567106"/>
          </a:xfrm>
          <a:prstGeom prst="rect">
            <a:avLst/>
          </a:prstGeom>
          <a:solidFill>
            <a:schemeClr val="accent3">
              <a:lumMod val="20000"/>
              <a:lumOff val="8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dirty="0">
                <a:solidFill>
                  <a:schemeClr val="bg1"/>
                </a:solidFill>
              </a:rPr>
              <a:t>VM</a:t>
            </a:r>
          </a:p>
        </p:txBody>
      </p:sp>
      <p:sp>
        <p:nvSpPr>
          <p:cNvPr id="48" name="Rectangle 47"/>
          <p:cNvSpPr/>
          <p:nvPr/>
        </p:nvSpPr>
        <p:spPr bwMode="auto">
          <a:xfrm>
            <a:off x="6433161" y="5270897"/>
            <a:ext cx="565117" cy="567106"/>
          </a:xfrm>
          <a:prstGeom prst="rect">
            <a:avLst/>
          </a:prstGeom>
          <a:solidFill>
            <a:schemeClr val="accent3">
              <a:lumMod val="20000"/>
              <a:lumOff val="8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dirty="0">
                <a:solidFill>
                  <a:schemeClr val="bg1"/>
                </a:solidFill>
              </a:rPr>
              <a:t>VM</a:t>
            </a:r>
          </a:p>
        </p:txBody>
      </p:sp>
      <p:sp>
        <p:nvSpPr>
          <p:cNvPr id="49" name="Rectangle 48"/>
          <p:cNvSpPr/>
          <p:nvPr/>
        </p:nvSpPr>
        <p:spPr bwMode="auto">
          <a:xfrm>
            <a:off x="7077319" y="5270897"/>
            <a:ext cx="565117" cy="567106"/>
          </a:xfrm>
          <a:prstGeom prst="rect">
            <a:avLst/>
          </a:prstGeom>
          <a:solidFill>
            <a:schemeClr val="accent3">
              <a:lumMod val="20000"/>
              <a:lumOff val="8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dirty="0">
                <a:solidFill>
                  <a:schemeClr val="bg1"/>
                </a:solidFill>
              </a:rPr>
              <a:t>VM</a:t>
            </a:r>
          </a:p>
        </p:txBody>
      </p:sp>
      <p:sp>
        <p:nvSpPr>
          <p:cNvPr id="50" name="Rectangle 49"/>
          <p:cNvSpPr/>
          <p:nvPr/>
        </p:nvSpPr>
        <p:spPr bwMode="auto">
          <a:xfrm>
            <a:off x="7721476" y="5270897"/>
            <a:ext cx="565117" cy="567106"/>
          </a:xfrm>
          <a:prstGeom prst="rect">
            <a:avLst/>
          </a:prstGeom>
          <a:solidFill>
            <a:schemeClr val="accent3">
              <a:lumMod val="20000"/>
              <a:lumOff val="8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dirty="0">
                <a:solidFill>
                  <a:schemeClr val="bg1"/>
                </a:solidFill>
              </a:rPr>
              <a:t>VM</a:t>
            </a:r>
          </a:p>
        </p:txBody>
      </p:sp>
      <p:cxnSp>
        <p:nvCxnSpPr>
          <p:cNvPr id="52" name="Straight Connector 51"/>
          <p:cNvCxnSpPr>
            <a:stCxn id="7" idx="2"/>
            <a:endCxn id="48" idx="0"/>
          </p:cNvCxnSpPr>
          <p:nvPr/>
        </p:nvCxnSpPr>
        <p:spPr>
          <a:xfrm>
            <a:off x="6265954" y="4945647"/>
            <a:ext cx="449765" cy="325250"/>
          </a:xfrm>
          <a:prstGeom prst="line">
            <a:avLst/>
          </a:prstGeom>
          <a:ln w="22225">
            <a:solidFill>
              <a:schemeClr val="tx1"/>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55" name="Straight Connector 54"/>
          <p:cNvCxnSpPr>
            <a:stCxn id="42" idx="2"/>
            <a:endCxn id="48" idx="0"/>
          </p:cNvCxnSpPr>
          <p:nvPr/>
        </p:nvCxnSpPr>
        <p:spPr>
          <a:xfrm flipH="1">
            <a:off x="6715720" y="4943949"/>
            <a:ext cx="640708" cy="326948"/>
          </a:xfrm>
          <a:prstGeom prst="line">
            <a:avLst/>
          </a:prstGeom>
          <a:ln w="22225">
            <a:solidFill>
              <a:schemeClr val="tx1"/>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60" name="Straight Connector 59"/>
          <p:cNvCxnSpPr>
            <a:stCxn id="42" idx="2"/>
            <a:endCxn id="49" idx="0"/>
          </p:cNvCxnSpPr>
          <p:nvPr/>
        </p:nvCxnSpPr>
        <p:spPr>
          <a:xfrm>
            <a:off x="7356428" y="4943949"/>
            <a:ext cx="3450" cy="326948"/>
          </a:xfrm>
          <a:prstGeom prst="line">
            <a:avLst/>
          </a:prstGeom>
          <a:ln w="22225">
            <a:solidFill>
              <a:schemeClr val="tx1"/>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63" name="Straight Connector 62"/>
          <p:cNvCxnSpPr>
            <a:stCxn id="42" idx="2"/>
            <a:endCxn id="50" idx="0"/>
          </p:cNvCxnSpPr>
          <p:nvPr/>
        </p:nvCxnSpPr>
        <p:spPr>
          <a:xfrm>
            <a:off x="7356428" y="4943949"/>
            <a:ext cx="647607" cy="326948"/>
          </a:xfrm>
          <a:prstGeom prst="line">
            <a:avLst/>
          </a:prstGeom>
          <a:ln w="22225">
            <a:solidFill>
              <a:schemeClr val="tx1"/>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66" name="Straight Connector 65"/>
          <p:cNvCxnSpPr>
            <a:stCxn id="43" idx="2"/>
            <a:endCxn id="47" idx="0"/>
          </p:cNvCxnSpPr>
          <p:nvPr/>
        </p:nvCxnSpPr>
        <p:spPr>
          <a:xfrm>
            <a:off x="8452237" y="4943949"/>
            <a:ext cx="195958" cy="326948"/>
          </a:xfrm>
          <a:prstGeom prst="line">
            <a:avLst/>
          </a:prstGeom>
          <a:ln w="22225">
            <a:solidFill>
              <a:schemeClr val="tx1"/>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69" name="Straight Connector 68"/>
          <p:cNvCxnSpPr>
            <a:stCxn id="43" idx="2"/>
            <a:endCxn id="50" idx="0"/>
          </p:cNvCxnSpPr>
          <p:nvPr/>
        </p:nvCxnSpPr>
        <p:spPr>
          <a:xfrm flipH="1">
            <a:off x="8004035" y="4943949"/>
            <a:ext cx="448202" cy="326948"/>
          </a:xfrm>
          <a:prstGeom prst="line">
            <a:avLst/>
          </a:prstGeom>
          <a:ln w="22225">
            <a:solidFill>
              <a:schemeClr val="tx1"/>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78" name="Rectangle 77"/>
          <p:cNvSpPr/>
          <p:nvPr/>
        </p:nvSpPr>
        <p:spPr bwMode="auto">
          <a:xfrm>
            <a:off x="9347083" y="3435652"/>
            <a:ext cx="2612898" cy="516319"/>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2000" dirty="0">
                <a:gradFill>
                  <a:gsLst>
                    <a:gs pos="0">
                      <a:srgbClr val="FFFFFF"/>
                    </a:gs>
                    <a:gs pos="100000">
                      <a:srgbClr val="FFFFFF"/>
                    </a:gs>
                  </a:gsLst>
                  <a:lin ang="5400000" scaled="0"/>
                </a:gradFill>
              </a:rPr>
              <a:t>SLB (L4 Load Balancer)</a:t>
            </a:r>
          </a:p>
        </p:txBody>
      </p:sp>
      <p:cxnSp>
        <p:nvCxnSpPr>
          <p:cNvPr id="80" name="Straight Connector 79"/>
          <p:cNvCxnSpPr>
            <a:stCxn id="78" idx="2"/>
            <a:endCxn id="82" idx="0"/>
          </p:cNvCxnSpPr>
          <p:nvPr/>
        </p:nvCxnSpPr>
        <p:spPr>
          <a:xfrm>
            <a:off x="10653532" y="3951972"/>
            <a:ext cx="1" cy="373453"/>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10175017" y="4325425"/>
            <a:ext cx="957032" cy="618524"/>
          </a:xfrm>
          <a:prstGeom prst="rect">
            <a:avLst/>
          </a:prstGeom>
          <a:solidFill>
            <a:schemeClr val="accent4"/>
          </a:solidFill>
          <a:ln w="3175">
            <a:solidFill>
              <a:schemeClr val="accent3">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1400" dirty="0">
                <a:solidFill>
                  <a:schemeClr val="tx1"/>
                </a:solidFill>
              </a:rPr>
              <a:t>Application</a:t>
            </a:r>
          </a:p>
          <a:p>
            <a:pPr algn="ctr" defTabSz="932114" fontAlgn="base">
              <a:spcBef>
                <a:spcPct val="0"/>
              </a:spcBef>
              <a:spcAft>
                <a:spcPct val="0"/>
              </a:spcAft>
            </a:pPr>
            <a:r>
              <a:rPr lang="en-US" sz="1400" dirty="0">
                <a:solidFill>
                  <a:schemeClr val="tx1"/>
                </a:solidFill>
              </a:rPr>
              <a:t>Gateway</a:t>
            </a:r>
          </a:p>
        </p:txBody>
      </p:sp>
      <p:sp>
        <p:nvSpPr>
          <p:cNvPr id="85" name="Rectangle 84"/>
          <p:cNvSpPr/>
          <p:nvPr/>
        </p:nvSpPr>
        <p:spPr bwMode="auto">
          <a:xfrm>
            <a:off x="9730265" y="5270897"/>
            <a:ext cx="565117" cy="567106"/>
          </a:xfrm>
          <a:prstGeom prst="rect">
            <a:avLst/>
          </a:prstGeom>
          <a:solidFill>
            <a:schemeClr val="accent3">
              <a:lumMod val="20000"/>
              <a:lumOff val="8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dirty="0">
                <a:solidFill>
                  <a:schemeClr val="bg1"/>
                </a:solidFill>
              </a:rPr>
              <a:t>VM</a:t>
            </a:r>
          </a:p>
        </p:txBody>
      </p:sp>
      <p:sp>
        <p:nvSpPr>
          <p:cNvPr id="86" name="Rectangle 85"/>
          <p:cNvSpPr/>
          <p:nvPr/>
        </p:nvSpPr>
        <p:spPr bwMode="auto">
          <a:xfrm>
            <a:off x="10374423" y="5270897"/>
            <a:ext cx="565117" cy="567106"/>
          </a:xfrm>
          <a:prstGeom prst="rect">
            <a:avLst/>
          </a:prstGeom>
          <a:solidFill>
            <a:schemeClr val="accent3">
              <a:lumMod val="20000"/>
              <a:lumOff val="8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dirty="0">
                <a:solidFill>
                  <a:schemeClr val="bg1"/>
                </a:solidFill>
              </a:rPr>
              <a:t>VM</a:t>
            </a:r>
          </a:p>
        </p:txBody>
      </p:sp>
      <p:sp>
        <p:nvSpPr>
          <p:cNvPr id="87" name="Rectangle 86"/>
          <p:cNvSpPr/>
          <p:nvPr/>
        </p:nvSpPr>
        <p:spPr bwMode="auto">
          <a:xfrm>
            <a:off x="11018581" y="5270897"/>
            <a:ext cx="565117" cy="567106"/>
          </a:xfrm>
          <a:prstGeom prst="rect">
            <a:avLst/>
          </a:prstGeom>
          <a:solidFill>
            <a:schemeClr val="accent3">
              <a:lumMod val="20000"/>
              <a:lumOff val="8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dirty="0">
                <a:solidFill>
                  <a:schemeClr val="bg1"/>
                </a:solidFill>
              </a:rPr>
              <a:t>VM</a:t>
            </a:r>
          </a:p>
        </p:txBody>
      </p:sp>
      <p:cxnSp>
        <p:nvCxnSpPr>
          <p:cNvPr id="89" name="Straight Connector 88"/>
          <p:cNvCxnSpPr>
            <a:stCxn id="82" idx="2"/>
            <a:endCxn id="85" idx="0"/>
          </p:cNvCxnSpPr>
          <p:nvPr/>
        </p:nvCxnSpPr>
        <p:spPr>
          <a:xfrm flipH="1">
            <a:off x="10012824" y="4943949"/>
            <a:ext cx="640709" cy="326948"/>
          </a:xfrm>
          <a:prstGeom prst="line">
            <a:avLst/>
          </a:prstGeom>
          <a:ln w="22225">
            <a:solidFill>
              <a:schemeClr val="tx1"/>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90" name="Straight Connector 89"/>
          <p:cNvCxnSpPr>
            <a:stCxn id="82" idx="2"/>
            <a:endCxn id="86" idx="0"/>
          </p:cNvCxnSpPr>
          <p:nvPr/>
        </p:nvCxnSpPr>
        <p:spPr>
          <a:xfrm>
            <a:off x="10653533" y="4943949"/>
            <a:ext cx="3449" cy="326948"/>
          </a:xfrm>
          <a:prstGeom prst="line">
            <a:avLst/>
          </a:prstGeom>
          <a:ln w="22225">
            <a:solidFill>
              <a:schemeClr val="tx1"/>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91" name="Straight Connector 90"/>
          <p:cNvCxnSpPr>
            <a:stCxn id="82" idx="2"/>
            <a:endCxn id="87" idx="0"/>
          </p:cNvCxnSpPr>
          <p:nvPr/>
        </p:nvCxnSpPr>
        <p:spPr>
          <a:xfrm>
            <a:off x="10653533" y="4943949"/>
            <a:ext cx="647606" cy="326948"/>
          </a:xfrm>
          <a:prstGeom prst="line">
            <a:avLst/>
          </a:prstGeom>
          <a:ln w="22225">
            <a:solidFill>
              <a:schemeClr val="tx1"/>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graphicFrame>
        <p:nvGraphicFramePr>
          <p:cNvPr id="108" name="Table 107"/>
          <p:cNvGraphicFramePr>
            <a:graphicFrameLocks noGrp="1"/>
          </p:cNvGraphicFramePr>
          <p:nvPr>
            <p:extLst>
              <p:ext uri="{D42A27DB-BD31-4B8C-83A1-F6EECF244321}">
                <p14:modId xmlns:p14="http://schemas.microsoft.com/office/powerpoint/2010/main" val="1058685212"/>
              </p:ext>
            </p:extLst>
          </p:nvPr>
        </p:nvGraphicFramePr>
        <p:xfrm>
          <a:off x="163472" y="1198524"/>
          <a:ext cx="5491255" cy="5241056"/>
        </p:xfrm>
        <a:graphic>
          <a:graphicData uri="http://schemas.openxmlformats.org/drawingml/2006/table">
            <a:tbl>
              <a:tblPr firstRow="1" bandRow="1">
                <a:tableStyleId>{5C22544A-7EE6-4342-B048-85BDC9FD1C3A}</a:tableStyleId>
              </a:tblPr>
              <a:tblGrid>
                <a:gridCol w="1471407">
                  <a:extLst>
                    <a:ext uri="{9D8B030D-6E8A-4147-A177-3AD203B41FA5}">
                      <a16:colId xmlns:a16="http://schemas.microsoft.com/office/drawing/2014/main" val="20000"/>
                    </a:ext>
                  </a:extLst>
                </a:gridCol>
                <a:gridCol w="1799362">
                  <a:extLst>
                    <a:ext uri="{9D8B030D-6E8A-4147-A177-3AD203B41FA5}">
                      <a16:colId xmlns:a16="http://schemas.microsoft.com/office/drawing/2014/main" val="20001"/>
                    </a:ext>
                  </a:extLst>
                </a:gridCol>
                <a:gridCol w="2220486">
                  <a:extLst>
                    <a:ext uri="{9D8B030D-6E8A-4147-A177-3AD203B41FA5}">
                      <a16:colId xmlns:a16="http://schemas.microsoft.com/office/drawing/2014/main" val="20002"/>
                    </a:ext>
                  </a:extLst>
                </a:gridCol>
              </a:tblGrid>
              <a:tr h="999877">
                <a:tc>
                  <a:txBody>
                    <a:bodyPr/>
                    <a:lstStyle/>
                    <a:p>
                      <a:pPr algn="ctr"/>
                      <a:r>
                        <a:rPr lang="en-US" sz="2400" u="none" dirty="0">
                          <a:effectLst>
                            <a:outerShdw blurRad="38100" dist="38100" dir="2700000" algn="tl">
                              <a:srgbClr val="000000">
                                <a:alpha val="43137"/>
                              </a:srgbClr>
                            </a:outerShdw>
                          </a:effectLst>
                        </a:rPr>
                        <a:t>Azure</a:t>
                      </a:r>
                      <a:r>
                        <a:rPr lang="en-US" sz="2400" u="none" baseline="0" dirty="0">
                          <a:effectLst>
                            <a:outerShdw blurRad="38100" dist="38100" dir="2700000" algn="tl">
                              <a:srgbClr val="000000">
                                <a:alpha val="43137"/>
                              </a:srgbClr>
                            </a:outerShdw>
                          </a:effectLst>
                        </a:rPr>
                        <a:t> Service</a:t>
                      </a:r>
                      <a:endParaRPr lang="en-US" sz="2400" u="none" dirty="0">
                        <a:effectLst>
                          <a:outerShdw blurRad="38100" dist="38100" dir="2700000" algn="tl">
                            <a:srgbClr val="000000">
                              <a:alpha val="43137"/>
                            </a:srgbClr>
                          </a:outerShdw>
                        </a:effectLst>
                      </a:endParaRPr>
                    </a:p>
                  </a:txBody>
                  <a:tcPr marL="91427" marR="91427" marT="45713" marB="45713" anchor="ctr">
                    <a:solidFill>
                      <a:schemeClr val="accent5">
                        <a:lumMod val="90000"/>
                        <a:lumOff val="10000"/>
                      </a:schemeClr>
                    </a:solidFill>
                  </a:tcPr>
                </a:tc>
                <a:tc>
                  <a:txBody>
                    <a:bodyPr/>
                    <a:lstStyle/>
                    <a:p>
                      <a:pPr algn="ctr"/>
                      <a:r>
                        <a:rPr lang="en-US" sz="2400" u="none">
                          <a:effectLst>
                            <a:outerShdw blurRad="38100" dist="38100" dir="2700000" algn="tl">
                              <a:srgbClr val="000000">
                                <a:alpha val="43137"/>
                              </a:srgbClr>
                            </a:outerShdw>
                          </a:effectLst>
                        </a:rPr>
                        <a:t>What</a:t>
                      </a:r>
                      <a:endParaRPr lang="en-US" sz="2400" u="none" dirty="0">
                        <a:effectLst>
                          <a:outerShdw blurRad="38100" dist="38100" dir="2700000" algn="tl">
                            <a:srgbClr val="000000">
                              <a:alpha val="43137"/>
                            </a:srgbClr>
                          </a:outerShdw>
                        </a:effectLst>
                      </a:endParaRPr>
                    </a:p>
                  </a:txBody>
                  <a:tcPr marL="91427" marR="91427" marT="45713" marB="45713" anchor="ctr">
                    <a:solidFill>
                      <a:schemeClr val="accent5">
                        <a:lumMod val="90000"/>
                        <a:lumOff val="10000"/>
                      </a:schemeClr>
                    </a:solidFill>
                  </a:tcPr>
                </a:tc>
                <a:tc>
                  <a:txBody>
                    <a:bodyPr/>
                    <a:lstStyle/>
                    <a:p>
                      <a:pPr algn="ctr"/>
                      <a:r>
                        <a:rPr lang="en-US" sz="2400" u="none">
                          <a:effectLst>
                            <a:outerShdw blurRad="38100" dist="38100" dir="2700000" algn="tl">
                              <a:srgbClr val="000000">
                                <a:alpha val="43137"/>
                              </a:srgbClr>
                            </a:outerShdw>
                          </a:effectLst>
                        </a:rPr>
                        <a:t>Example</a:t>
                      </a:r>
                      <a:endParaRPr lang="en-US" sz="2400" u="none" dirty="0">
                        <a:effectLst>
                          <a:outerShdw blurRad="38100" dist="38100" dir="2700000" algn="tl">
                            <a:srgbClr val="000000">
                              <a:alpha val="43137"/>
                            </a:srgbClr>
                          </a:outerShdw>
                        </a:effectLst>
                      </a:endParaRPr>
                    </a:p>
                  </a:txBody>
                  <a:tcPr marL="91427" marR="91427" marT="45713" marB="45713" anchor="ctr">
                    <a:solidFill>
                      <a:schemeClr val="accent5">
                        <a:lumMod val="90000"/>
                        <a:lumOff val="10000"/>
                      </a:schemeClr>
                    </a:solidFill>
                  </a:tcPr>
                </a:tc>
                <a:extLst>
                  <a:ext uri="{0D108BD9-81ED-4DB2-BD59-A6C34878D82A}">
                    <a16:rowId xmlns:a16="http://schemas.microsoft.com/office/drawing/2014/main" val="10000"/>
                  </a:ext>
                </a:extLst>
              </a:tr>
              <a:tr h="1188706">
                <a:tc>
                  <a:txBody>
                    <a:bodyPr/>
                    <a:lstStyle/>
                    <a:p>
                      <a:r>
                        <a:rPr lang="en-US" sz="1800" dirty="0">
                          <a:solidFill>
                            <a:srgbClr val="000000"/>
                          </a:solidFill>
                        </a:rPr>
                        <a:t>Traffic Manager</a:t>
                      </a:r>
                    </a:p>
                  </a:txBody>
                  <a:tcPr marL="91427" marR="91427" marT="45713" marB="45713" anchor="ctr"/>
                </a:tc>
                <a:tc>
                  <a:txBody>
                    <a:bodyPr/>
                    <a:lstStyle/>
                    <a:p>
                      <a:r>
                        <a:rPr lang="en-US" sz="1800" dirty="0">
                          <a:solidFill>
                            <a:srgbClr val="000000"/>
                          </a:solidFill>
                        </a:rPr>
                        <a:t>Cross</a:t>
                      </a:r>
                      <a:r>
                        <a:rPr lang="en-US" sz="1800" baseline="0" dirty="0">
                          <a:solidFill>
                            <a:srgbClr val="000000"/>
                          </a:solidFill>
                        </a:rPr>
                        <a:t>-region redirection &amp; availability </a:t>
                      </a:r>
                      <a:endParaRPr lang="en-US" sz="1800" dirty="0">
                        <a:solidFill>
                          <a:srgbClr val="000000"/>
                        </a:solidFill>
                      </a:endParaRPr>
                    </a:p>
                  </a:txBody>
                  <a:tcPr marL="91427" marR="91427" marT="45713" marB="45713" anchor="ctr"/>
                </a:tc>
                <a:tc>
                  <a:txBody>
                    <a:bodyPr/>
                    <a:lstStyle/>
                    <a:p>
                      <a:r>
                        <a:rPr lang="en-US" sz="1800" dirty="0">
                          <a:solidFill>
                            <a:schemeClr val="accent1">
                              <a:lumMod val="50000"/>
                            </a:schemeClr>
                          </a:solidFill>
                        </a:rPr>
                        <a:t>http://news.com</a:t>
                      </a:r>
                      <a:br>
                        <a:rPr lang="en-US" sz="1800" dirty="0">
                          <a:solidFill>
                            <a:srgbClr val="000000"/>
                          </a:solidFill>
                        </a:rPr>
                      </a:br>
                      <a:r>
                        <a:rPr lang="en-US" sz="1800" dirty="0">
                          <a:solidFill>
                            <a:srgbClr val="000000"/>
                          </a:solidFill>
                          <a:sym typeface="Wingdings" panose="05000000000000000000" pitchFamily="2" charset="2"/>
                        </a:rPr>
                        <a:t> apac.news.com</a:t>
                      </a:r>
                      <a:br>
                        <a:rPr lang="en-US" sz="1800" dirty="0">
                          <a:solidFill>
                            <a:srgbClr val="000000"/>
                          </a:solidFill>
                          <a:sym typeface="Wingdings" panose="05000000000000000000" pitchFamily="2" charset="2"/>
                        </a:rPr>
                      </a:br>
                      <a:r>
                        <a:rPr lang="en-US" sz="1800" dirty="0">
                          <a:solidFill>
                            <a:srgbClr val="000000"/>
                          </a:solidFill>
                          <a:sym typeface="Wingdings" panose="05000000000000000000" pitchFamily="2" charset="2"/>
                        </a:rPr>
                        <a:t> emea.news.com</a:t>
                      </a:r>
                      <a:br>
                        <a:rPr lang="en-US" sz="1800" dirty="0">
                          <a:solidFill>
                            <a:srgbClr val="000000"/>
                          </a:solidFill>
                          <a:sym typeface="Wingdings" panose="05000000000000000000" pitchFamily="2" charset="2"/>
                        </a:rPr>
                      </a:br>
                      <a:r>
                        <a:rPr lang="en-US" sz="1800" dirty="0">
                          <a:solidFill>
                            <a:srgbClr val="000000"/>
                          </a:solidFill>
                          <a:sym typeface="Wingdings" panose="05000000000000000000" pitchFamily="2" charset="2"/>
                        </a:rPr>
                        <a:t> us.news.com</a:t>
                      </a:r>
                    </a:p>
                  </a:txBody>
                  <a:tcPr marL="91427" marR="91427" marT="45713" marB="45713" anchor="ctr"/>
                </a:tc>
                <a:extLst>
                  <a:ext uri="{0D108BD9-81ED-4DB2-BD59-A6C34878D82A}">
                    <a16:rowId xmlns:a16="http://schemas.microsoft.com/office/drawing/2014/main" val="10001"/>
                  </a:ext>
                </a:extLst>
              </a:tr>
              <a:tr h="1097266">
                <a:tc>
                  <a:txBody>
                    <a:bodyPr/>
                    <a:lstStyle/>
                    <a:p>
                      <a:r>
                        <a:rPr lang="en-US" sz="1800" dirty="0">
                          <a:solidFill>
                            <a:srgbClr val="000000"/>
                          </a:solidFill>
                        </a:rPr>
                        <a:t>Azure Load Balancer</a:t>
                      </a:r>
                    </a:p>
                  </a:txBody>
                  <a:tcPr marL="91427" marR="91427" marT="45713" marB="45713" anchor="ctr"/>
                </a:tc>
                <a:tc>
                  <a:txBody>
                    <a:bodyPr/>
                    <a:lstStyle/>
                    <a:p>
                      <a:r>
                        <a:rPr lang="en-US" sz="1800" dirty="0">
                          <a:solidFill>
                            <a:srgbClr val="000000"/>
                          </a:solidFill>
                        </a:rPr>
                        <a:t>In-region</a:t>
                      </a:r>
                      <a:r>
                        <a:rPr lang="en-US" sz="1800" baseline="0" dirty="0">
                          <a:solidFill>
                            <a:srgbClr val="000000"/>
                          </a:solidFill>
                        </a:rPr>
                        <a:t> scalability &amp; availability</a:t>
                      </a:r>
                      <a:endParaRPr lang="en-US" sz="1800" dirty="0">
                        <a:solidFill>
                          <a:srgbClr val="000000"/>
                        </a:solidFill>
                      </a:endParaRPr>
                    </a:p>
                  </a:txBody>
                  <a:tcPr marL="91427" marR="91427" marT="45713" marB="45713" anchor="ctr"/>
                </a:tc>
                <a:tc>
                  <a:txBody>
                    <a:bodyPr/>
                    <a:lstStyle/>
                    <a:p>
                      <a:r>
                        <a:rPr lang="en-US" sz="1800" dirty="0">
                          <a:solidFill>
                            <a:srgbClr val="000000"/>
                          </a:solidFill>
                        </a:rPr>
                        <a:t>emea.news.com</a:t>
                      </a:r>
                    </a:p>
                    <a:p>
                      <a:pPr marL="285750" indent="-285750">
                        <a:buFont typeface="Wingdings" panose="05000000000000000000" pitchFamily="2" charset="2"/>
                        <a:buChar char="è"/>
                      </a:pPr>
                      <a:r>
                        <a:rPr lang="en-US" sz="1600" dirty="0">
                          <a:solidFill>
                            <a:srgbClr val="000000"/>
                          </a:solidFill>
                          <a:sym typeface="Wingdings" panose="05000000000000000000" pitchFamily="2" charset="2"/>
                        </a:rPr>
                        <a:t>AppGw1</a:t>
                      </a:r>
                    </a:p>
                    <a:p>
                      <a:pPr marL="285750" indent="-285750">
                        <a:buFont typeface="Wingdings" panose="05000000000000000000" pitchFamily="2" charset="2"/>
                        <a:buChar char="è"/>
                      </a:pPr>
                      <a:r>
                        <a:rPr lang="en-US" sz="1600" dirty="0">
                          <a:solidFill>
                            <a:srgbClr val="000000"/>
                          </a:solidFill>
                          <a:sym typeface="Wingdings" panose="05000000000000000000" pitchFamily="2" charset="2"/>
                        </a:rPr>
                        <a:t>AppGw2</a:t>
                      </a:r>
                    </a:p>
                    <a:p>
                      <a:pPr marL="285750" indent="-285750">
                        <a:buFont typeface="Wingdings" panose="05000000000000000000" pitchFamily="2" charset="2"/>
                        <a:buChar char="è"/>
                      </a:pPr>
                      <a:r>
                        <a:rPr lang="en-US" sz="1600" dirty="0">
                          <a:solidFill>
                            <a:srgbClr val="000000"/>
                          </a:solidFill>
                          <a:sym typeface="Wingdings" panose="05000000000000000000" pitchFamily="2" charset="2"/>
                        </a:rPr>
                        <a:t>AppGw2</a:t>
                      </a:r>
                    </a:p>
                  </a:txBody>
                  <a:tcPr marL="91427" marR="91427" marT="45713" marB="45713" anchor="ctr"/>
                </a:tc>
                <a:extLst>
                  <a:ext uri="{0D108BD9-81ED-4DB2-BD59-A6C34878D82A}">
                    <a16:rowId xmlns:a16="http://schemas.microsoft.com/office/drawing/2014/main" val="10002"/>
                  </a:ext>
                </a:extLst>
              </a:tr>
              <a:tr h="1274367">
                <a:tc>
                  <a:txBody>
                    <a:bodyPr/>
                    <a:lstStyle/>
                    <a:p>
                      <a:r>
                        <a:rPr lang="en-US" sz="1800" dirty="0">
                          <a:solidFill>
                            <a:srgbClr val="000000"/>
                          </a:solidFill>
                        </a:rPr>
                        <a:t>Azure Application Gateway</a:t>
                      </a:r>
                    </a:p>
                  </a:txBody>
                  <a:tcPr marL="91427" marR="91427" marT="45713" marB="45713" anchor="ctr"/>
                </a:tc>
                <a:tc>
                  <a:txBody>
                    <a:bodyPr/>
                    <a:lstStyle/>
                    <a:p>
                      <a:r>
                        <a:rPr lang="en-US" sz="1800" dirty="0">
                          <a:solidFill>
                            <a:srgbClr val="000000"/>
                          </a:solidFill>
                        </a:rPr>
                        <a:t>URL/content-based</a:t>
                      </a:r>
                      <a:r>
                        <a:rPr lang="en-US" sz="1800" baseline="0" dirty="0">
                          <a:solidFill>
                            <a:srgbClr val="000000"/>
                          </a:solidFill>
                        </a:rPr>
                        <a:t> routing &amp; load balancing</a:t>
                      </a:r>
                      <a:endParaRPr lang="en-US" sz="1800" dirty="0">
                        <a:solidFill>
                          <a:srgbClr val="000000"/>
                        </a:solidFill>
                      </a:endParaRPr>
                    </a:p>
                  </a:txBody>
                  <a:tcPr marL="91427" marR="91427" marT="45713" marB="45713" anchor="ctr"/>
                </a:tc>
                <a:tc>
                  <a:txBody>
                    <a:bodyPr/>
                    <a:lstStyle/>
                    <a:p>
                      <a:r>
                        <a:rPr lang="en-US" sz="1800" dirty="0">
                          <a:solidFill>
                            <a:srgbClr val="000000"/>
                          </a:solidFill>
                        </a:rPr>
                        <a:t>news.com/</a:t>
                      </a:r>
                      <a:r>
                        <a:rPr lang="en-US" sz="1800" dirty="0" err="1">
                          <a:solidFill>
                            <a:srgbClr val="000000"/>
                          </a:solidFill>
                        </a:rPr>
                        <a:t>topnews</a:t>
                      </a:r>
                      <a:endParaRPr lang="en-US" sz="1800" dirty="0">
                        <a:solidFill>
                          <a:srgbClr val="000000"/>
                        </a:solidFill>
                      </a:endParaRPr>
                    </a:p>
                    <a:p>
                      <a:r>
                        <a:rPr lang="en-US" sz="1800" dirty="0">
                          <a:solidFill>
                            <a:srgbClr val="000000"/>
                          </a:solidFill>
                        </a:rPr>
                        <a:t>news.com/sports</a:t>
                      </a:r>
                    </a:p>
                    <a:p>
                      <a:r>
                        <a:rPr lang="en-US" sz="1800" dirty="0">
                          <a:solidFill>
                            <a:srgbClr val="000000"/>
                          </a:solidFill>
                        </a:rPr>
                        <a:t>news.com/images</a:t>
                      </a:r>
                    </a:p>
                  </a:txBody>
                  <a:tcPr marL="91427" marR="91427" marT="45713" marB="45713" anchor="ctr"/>
                </a:tc>
                <a:extLst>
                  <a:ext uri="{0D108BD9-81ED-4DB2-BD59-A6C34878D82A}">
                    <a16:rowId xmlns:a16="http://schemas.microsoft.com/office/drawing/2014/main" val="10003"/>
                  </a:ext>
                </a:extLst>
              </a:tr>
              <a:tr h="680840">
                <a:tc>
                  <a:txBody>
                    <a:bodyPr/>
                    <a:lstStyle/>
                    <a:p>
                      <a:r>
                        <a:rPr lang="en-US" sz="1800" dirty="0">
                          <a:solidFill>
                            <a:srgbClr val="000000"/>
                          </a:solidFill>
                        </a:rPr>
                        <a:t>VMs</a:t>
                      </a:r>
                    </a:p>
                  </a:txBody>
                  <a:tcPr marL="91427" marR="91427" marT="45713" marB="45713" anchor="ctr"/>
                </a:tc>
                <a:tc>
                  <a:txBody>
                    <a:bodyPr/>
                    <a:lstStyle/>
                    <a:p>
                      <a:r>
                        <a:rPr lang="en-US" sz="1800" dirty="0">
                          <a:solidFill>
                            <a:srgbClr val="000000"/>
                          </a:solidFill>
                        </a:rPr>
                        <a:t>Web Servers</a:t>
                      </a:r>
                    </a:p>
                  </a:txBody>
                  <a:tcPr marL="91427" marR="91427" marT="45713" marB="45713" anchor="ctr"/>
                </a:tc>
                <a:tc>
                  <a:txBody>
                    <a:bodyPr/>
                    <a:lstStyle/>
                    <a:p>
                      <a:endParaRPr lang="en-US" sz="1800" dirty="0">
                        <a:solidFill>
                          <a:srgbClr val="000000"/>
                        </a:solidFill>
                      </a:endParaRPr>
                    </a:p>
                  </a:txBody>
                  <a:tcPr marL="91427" marR="91427" marT="45713" marB="45713"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057620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Picture 8" descr="7004ABR_thumb"/>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45987" y="2823973"/>
            <a:ext cx="706614" cy="353306"/>
          </a:xfrm>
          <a:prstGeom prst="rect">
            <a:avLst/>
          </a:prstGeom>
          <a:noFill/>
          <a:ln w="9525">
            <a:noFill/>
            <a:miter lim="800000"/>
            <a:headEnd/>
            <a:tailEnd/>
          </a:ln>
        </p:spPr>
      </p:pic>
      <p:sp>
        <p:nvSpPr>
          <p:cNvPr id="277" name="Title 276"/>
          <p:cNvSpPr>
            <a:spLocks noGrp="1"/>
          </p:cNvSpPr>
          <p:nvPr>
            <p:ph type="title"/>
          </p:nvPr>
        </p:nvSpPr>
        <p:spPr/>
        <p:txBody>
          <a:bodyPr/>
          <a:lstStyle/>
          <a:p>
            <a:r>
              <a:rPr lang="en-US" dirty="0"/>
              <a:t>Site-to-Site VPN Connections</a:t>
            </a:r>
          </a:p>
        </p:txBody>
      </p:sp>
      <p:sp>
        <p:nvSpPr>
          <p:cNvPr id="278" name="Text Placeholder 277"/>
          <p:cNvSpPr>
            <a:spLocks noGrp="1"/>
          </p:cNvSpPr>
          <p:nvPr>
            <p:ph type="body" sz="quarter" idx="4294967295"/>
          </p:nvPr>
        </p:nvSpPr>
        <p:spPr>
          <a:xfrm>
            <a:off x="0" y="1303338"/>
            <a:ext cx="3833813" cy="3703637"/>
          </a:xfrm>
        </p:spPr>
        <p:txBody>
          <a:bodyPr/>
          <a:lstStyle/>
          <a:p>
            <a:r>
              <a:rPr lang="en-US" sz="2800" dirty="0">
                <a:solidFill>
                  <a:schemeClr val="tx1"/>
                </a:solidFill>
                <a:cs typeface="Segoe UI" panose="020B0502040204020203" pitchFamily="34" charset="0"/>
              </a:rPr>
              <a:t>IPsec VPN over Internet</a:t>
            </a:r>
            <a:endParaRPr lang="en-US" sz="2745" dirty="0"/>
          </a:p>
          <a:p>
            <a:r>
              <a:rPr lang="en-US" sz="2745" dirty="0"/>
              <a:t>Each </a:t>
            </a:r>
            <a:r>
              <a:rPr lang="en-US" sz="2745" b="1" u="sng" dirty="0"/>
              <a:t>VNet</a:t>
            </a:r>
            <a:r>
              <a:rPr lang="en-US" sz="2745" dirty="0"/>
              <a:t> requires S-S VPN to connect to on-premises</a:t>
            </a:r>
          </a:p>
          <a:p>
            <a:r>
              <a:rPr lang="en-US" sz="2745" dirty="0"/>
              <a:t>Each VNet uses a GatewaySubnet </a:t>
            </a:r>
          </a:p>
          <a:p>
            <a:pPr marL="0" indent="0">
              <a:buNone/>
            </a:pPr>
            <a:endParaRPr lang="en-US" sz="2745" dirty="0"/>
          </a:p>
        </p:txBody>
      </p:sp>
      <p:grpSp>
        <p:nvGrpSpPr>
          <p:cNvPr id="140" name="Group 139"/>
          <p:cNvGrpSpPr/>
          <p:nvPr/>
        </p:nvGrpSpPr>
        <p:grpSpPr>
          <a:xfrm>
            <a:off x="4119239" y="1338347"/>
            <a:ext cx="8072761" cy="4586499"/>
            <a:chOff x="389436" y="408775"/>
            <a:chExt cx="8648299" cy="4670411"/>
          </a:xfrm>
        </p:grpSpPr>
        <p:sp>
          <p:nvSpPr>
            <p:cNvPr id="141" name="Freeform 128"/>
            <p:cNvSpPr>
              <a:spLocks noChangeAspect="1"/>
            </p:cNvSpPr>
            <p:nvPr/>
          </p:nvSpPr>
          <p:spPr bwMode="black">
            <a:xfrm>
              <a:off x="3226047" y="408775"/>
              <a:ext cx="5811688" cy="467041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a:extLst/>
          </p:spPr>
          <p:txBody>
            <a:bodyPr vert="horz" wrap="square" lIns="0" tIns="0" rIns="0" bIns="0" numCol="1" anchor="ctr" anchorCtr="0" compatLnSpc="1">
              <a:prstTxWarp prst="textNoShape">
                <a:avLst/>
              </a:prstTxWarp>
            </a:bodyPr>
            <a:lstStyle/>
            <a:p>
              <a:pPr defTabSz="896042">
                <a:defRPr/>
              </a:pPr>
              <a:endParaRPr lang="en-US" sz="1350" kern="0" dirty="0">
                <a:solidFill>
                  <a:prstClr val="white"/>
                </a:solidFill>
                <a:latin typeface="Calibri"/>
              </a:endParaRPr>
            </a:p>
          </p:txBody>
        </p:sp>
        <p:sp>
          <p:nvSpPr>
            <p:cNvPr id="142" name="TextBox 141"/>
            <p:cNvSpPr txBox="1"/>
            <p:nvPr/>
          </p:nvSpPr>
          <p:spPr>
            <a:xfrm>
              <a:off x="5330032" y="668016"/>
              <a:ext cx="1318799" cy="305355"/>
            </a:xfrm>
            <a:prstGeom prst="rect">
              <a:avLst/>
            </a:prstGeom>
            <a:noFill/>
          </p:spPr>
          <p:txBody>
            <a:bodyPr wrap="none" rtlCol="0">
              <a:spAutoFit/>
            </a:bodyPr>
            <a:lstStyle/>
            <a:p>
              <a:pPr algn="ctr" defTabSz="896042">
                <a:defRPr/>
              </a:pPr>
              <a:r>
                <a:rPr lang="en-US" sz="1321" b="1" kern="0" dirty="0">
                  <a:solidFill>
                    <a:prstClr val="white"/>
                  </a:solidFill>
                  <a:effectLst>
                    <a:outerShdw blurRad="38100" dist="38100" dir="2700000" algn="tl">
                      <a:srgbClr val="000000">
                        <a:alpha val="43137"/>
                      </a:srgbClr>
                    </a:outerShdw>
                  </a:effectLst>
                  <a:latin typeface="Calibri"/>
                </a:rPr>
                <a:t>Microsoft Azure</a:t>
              </a:r>
            </a:p>
          </p:txBody>
        </p:sp>
        <p:sp>
          <p:nvSpPr>
            <p:cNvPr id="143" name="Rectangle 142"/>
            <p:cNvSpPr/>
            <p:nvPr/>
          </p:nvSpPr>
          <p:spPr bwMode="auto">
            <a:xfrm>
              <a:off x="389436" y="1067383"/>
              <a:ext cx="2651210" cy="265121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47" tIns="34275" rIns="68547" bIns="34275" numCol="1" rtlCol="0" anchor="t" anchorCtr="0" compatLnSpc="1">
              <a:prstTxWarp prst="textNoShape">
                <a:avLst/>
              </a:prstTxWarp>
            </a:bodyPr>
            <a:lstStyle/>
            <a:p>
              <a:pPr algn="ctr" defTabSz="685180" fontAlgn="base">
                <a:lnSpc>
                  <a:spcPct val="90000"/>
                </a:lnSpc>
                <a:spcBef>
                  <a:spcPct val="0"/>
                </a:spcBef>
                <a:spcAft>
                  <a:spcPct val="0"/>
                </a:spcAft>
                <a:defRPr/>
              </a:pPr>
              <a:r>
                <a:rPr lang="en-US" b="1" kern="0" dirty="0">
                  <a:gradFill>
                    <a:gsLst>
                      <a:gs pos="0">
                        <a:srgbClr val="FFFFFF"/>
                      </a:gs>
                      <a:gs pos="100000">
                        <a:srgbClr val="FFFFFF"/>
                      </a:gs>
                    </a:gsLst>
                    <a:lin ang="5400000" scaled="0"/>
                  </a:gradFill>
                  <a:latin typeface="Segoe UI Light" pitchFamily="34" charset="0"/>
                </a:rPr>
                <a:t>On-premises Network</a:t>
              </a:r>
              <a:endParaRPr lang="en-US" sz="787" b="1" kern="0" dirty="0">
                <a:solidFill>
                  <a:srgbClr val="FFFFFF">
                    <a:alpha val="99000"/>
                  </a:srgbClr>
                </a:solidFill>
                <a:latin typeface="Calibri"/>
              </a:endParaRPr>
            </a:p>
          </p:txBody>
        </p:sp>
        <p:pic>
          <p:nvPicPr>
            <p:cNvPr id="144" name="Picture 6" descr="\\magnum\Projects\Microsoft\Cloud Power FY12\Design\Icons\PNGs\Server_2.png"/>
            <p:cNvPicPr>
              <a:picLocks noChangeAspect="1" noChangeArrowheads="1"/>
            </p:cNvPicPr>
            <p:nvPr/>
          </p:nvPicPr>
          <p:blipFill rotWithShape="1">
            <a:blip r:embed="rId3" cstate="email">
              <a:lum bright="100000"/>
              <a:extLst>
                <a:ext uri="{28A0092B-C50C-407E-A947-70E740481C1C}">
                  <a14:useLocalDpi xmlns:a14="http://schemas.microsoft.com/office/drawing/2010/main"/>
                </a:ext>
              </a:extLst>
            </a:blip>
            <a:srcRect/>
            <a:stretch/>
          </p:blipFill>
          <p:spPr bwMode="auto">
            <a:xfrm>
              <a:off x="2561991" y="1391295"/>
              <a:ext cx="271940" cy="544808"/>
            </a:xfrm>
            <a:prstGeom prst="rect">
              <a:avLst/>
            </a:prstGeom>
            <a:noFill/>
          </p:spPr>
        </p:pic>
        <p:sp>
          <p:nvSpPr>
            <p:cNvPr id="145" name="Rectangle 144"/>
            <p:cNvSpPr/>
            <p:nvPr/>
          </p:nvSpPr>
          <p:spPr>
            <a:xfrm>
              <a:off x="2153537" y="1820219"/>
              <a:ext cx="879430" cy="352925"/>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Proxy / </a:t>
              </a:r>
            </a:p>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Internet edge</a:t>
              </a:r>
            </a:p>
          </p:txBody>
        </p:sp>
        <p:grpSp>
          <p:nvGrpSpPr>
            <p:cNvPr id="146" name="Group 145"/>
            <p:cNvGrpSpPr/>
            <p:nvPr/>
          </p:nvGrpSpPr>
          <p:grpSpPr>
            <a:xfrm>
              <a:off x="1383819" y="1522896"/>
              <a:ext cx="665447" cy="481432"/>
              <a:chOff x="2870782" y="2512291"/>
              <a:chExt cx="791194" cy="572406"/>
            </a:xfrm>
          </p:grpSpPr>
          <p:pic>
            <p:nvPicPr>
              <p:cNvPr id="275" name="Picture 2"/>
              <p:cNvPicPr>
                <a:picLocks noChangeAspect="1" noChangeArrowheads="1"/>
              </p:cNvPicPr>
              <p:nvPr/>
            </p:nvPicPr>
            <p:blipFill rotWithShape="1">
              <a:blip r:embed="rId4" cstate="email">
                <a:lum bright="100000" contrast="100000"/>
                <a:extLst>
                  <a:ext uri="{28A0092B-C50C-407E-A947-70E740481C1C}">
                    <a14:useLocalDpi xmlns:a14="http://schemas.microsoft.com/office/drawing/2010/main"/>
                  </a:ext>
                </a:extLst>
              </a:blip>
              <a:srcRect/>
              <a:stretch/>
            </p:blipFill>
            <p:spPr bwMode="auto">
              <a:xfrm>
                <a:off x="2870782" y="2512291"/>
                <a:ext cx="666746" cy="572406"/>
              </a:xfrm>
              <a:prstGeom prst="rect">
                <a:avLst/>
              </a:prstGeom>
              <a:noFill/>
              <a:ln w="9525">
                <a:noFill/>
                <a:miter lim="800000"/>
                <a:headEnd/>
                <a:tailEnd/>
              </a:ln>
              <a:effectLst/>
            </p:spPr>
          </p:pic>
          <p:sp>
            <p:nvSpPr>
              <p:cNvPr id="276"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sp>
          <p:nvSpPr>
            <p:cNvPr id="147" name="Rectangle 146"/>
            <p:cNvSpPr/>
            <p:nvPr/>
          </p:nvSpPr>
          <p:spPr>
            <a:xfrm>
              <a:off x="1361723" y="1962764"/>
              <a:ext cx="709638" cy="223468"/>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IIS Servers</a:t>
              </a:r>
            </a:p>
          </p:txBody>
        </p:sp>
        <p:grpSp>
          <p:nvGrpSpPr>
            <p:cNvPr id="148" name="Group 147"/>
            <p:cNvGrpSpPr/>
            <p:nvPr/>
          </p:nvGrpSpPr>
          <p:grpSpPr>
            <a:xfrm>
              <a:off x="1377591" y="2183287"/>
              <a:ext cx="677900" cy="738812"/>
              <a:chOff x="1707415" y="3451570"/>
              <a:chExt cx="886225" cy="965853"/>
            </a:xfrm>
          </p:grpSpPr>
          <p:grpSp>
            <p:nvGrpSpPr>
              <p:cNvPr id="266" name="Group 265"/>
              <p:cNvGrpSpPr/>
              <p:nvPr/>
            </p:nvGrpSpPr>
            <p:grpSpPr>
              <a:xfrm>
                <a:off x="1972774" y="3451570"/>
                <a:ext cx="479392" cy="712232"/>
                <a:chOff x="1972774" y="3451570"/>
                <a:chExt cx="479392" cy="712232"/>
              </a:xfrm>
            </p:grpSpPr>
            <p:pic>
              <p:nvPicPr>
                <p:cNvPr id="268" name="Picture 6" descr="\\magnum\Projects\Microsoft\Cloud Power FY12\Design\Icons\PNGs\Server_2.png"/>
                <p:cNvPicPr>
                  <a:picLocks noChangeAspect="1" noChangeArrowheads="1"/>
                </p:cNvPicPr>
                <p:nvPr/>
              </p:nvPicPr>
              <p:blipFill rotWithShape="1">
                <a:blip r:embed="rId3" cstate="email">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noFill/>
              </p:spPr>
            </p:pic>
            <p:grpSp>
              <p:nvGrpSpPr>
                <p:cNvPr id="269" name="Group 268"/>
                <p:cNvGrpSpPr/>
                <p:nvPr/>
              </p:nvGrpSpPr>
              <p:grpSpPr>
                <a:xfrm>
                  <a:off x="2245986" y="3924261"/>
                  <a:ext cx="206180" cy="206424"/>
                  <a:chOff x="2245986" y="3924261"/>
                  <a:chExt cx="206180" cy="206424"/>
                </a:xfrm>
              </p:grpSpPr>
              <p:grpSp>
                <p:nvGrpSpPr>
                  <p:cNvPr id="270" name="Group 269"/>
                  <p:cNvGrpSpPr/>
                  <p:nvPr/>
                </p:nvGrpSpPr>
                <p:grpSpPr>
                  <a:xfrm>
                    <a:off x="2245986" y="3924261"/>
                    <a:ext cx="206180" cy="206424"/>
                    <a:chOff x="1779323" y="4627897"/>
                    <a:chExt cx="472764" cy="473323"/>
                  </a:xfrm>
                </p:grpSpPr>
                <p:sp>
                  <p:nvSpPr>
                    <p:cNvPr id="272" name="Isosceles Triangle 271"/>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73" name="Rectangle 272"/>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74" name="Rectangle 273"/>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71" name="Isosceles Triangle 270"/>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67" name="Rectangle 266"/>
              <p:cNvSpPr/>
              <p:nvPr/>
            </p:nvSpPr>
            <p:spPr>
              <a:xfrm>
                <a:off x="1707415" y="4125282"/>
                <a:ext cx="886225" cy="292141"/>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pic>
          <p:nvPicPr>
            <p:cNvPr id="149" name="Picture 2"/>
            <p:cNvPicPr>
              <a:picLocks noChangeAspect="1" noChangeArrowheads="1"/>
            </p:cNvPicPr>
            <p:nvPr/>
          </p:nvPicPr>
          <p:blipFill rotWithShape="1">
            <a:blip r:embed="rId4" cstate="email">
              <a:lum bright="100000" contrast="100000"/>
              <a:extLst>
                <a:ext uri="{28A0092B-C50C-407E-A947-70E740481C1C}">
                  <a14:useLocalDpi xmlns:a14="http://schemas.microsoft.com/office/drawing/2010/main"/>
                </a:ext>
              </a:extLst>
            </a:blip>
            <a:srcRect/>
            <a:stretch/>
          </p:blipFill>
          <p:spPr bwMode="auto">
            <a:xfrm>
              <a:off x="630692" y="1535365"/>
              <a:ext cx="560778" cy="481432"/>
            </a:xfrm>
            <a:prstGeom prst="rect">
              <a:avLst/>
            </a:prstGeom>
            <a:noFill/>
            <a:ln w="9525">
              <a:noFill/>
              <a:miter lim="800000"/>
              <a:headEnd/>
              <a:tailEnd/>
            </a:ln>
            <a:effectLst/>
          </p:spPr>
        </p:pic>
        <p:sp>
          <p:nvSpPr>
            <p:cNvPr id="150" name="Rectangle 149"/>
            <p:cNvSpPr/>
            <p:nvPr/>
          </p:nvSpPr>
          <p:spPr>
            <a:xfrm>
              <a:off x="625953" y="1984759"/>
              <a:ext cx="676313" cy="223468"/>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SQL Farm</a:t>
              </a:r>
            </a:p>
          </p:txBody>
        </p:sp>
        <p:grpSp>
          <p:nvGrpSpPr>
            <p:cNvPr id="151" name="Group 150"/>
            <p:cNvGrpSpPr/>
            <p:nvPr/>
          </p:nvGrpSpPr>
          <p:grpSpPr>
            <a:xfrm>
              <a:off x="1347421" y="2851823"/>
              <a:ext cx="738242" cy="808150"/>
              <a:chOff x="1809804" y="4442923"/>
              <a:chExt cx="965110" cy="1016407"/>
            </a:xfrm>
          </p:grpSpPr>
          <p:pic>
            <p:nvPicPr>
              <p:cNvPr id="263" name="Picture 2"/>
              <p:cNvPicPr>
                <a:picLocks noChangeAspect="1" noChangeArrowheads="1"/>
              </p:cNvPicPr>
              <p:nvPr/>
            </p:nvPicPr>
            <p:blipFill>
              <a:blip r:embed="rId5" cstate="email">
                <a:lum bright="100000" contrast="100000"/>
                <a:extLst>
                  <a:ext uri="{28A0092B-C50C-407E-A947-70E740481C1C}">
                    <a14:useLocalDpi xmlns:a14="http://schemas.microsoft.com/office/drawing/2010/main"/>
                  </a:ext>
                </a:extLst>
              </a:blip>
              <a:srcRect/>
              <a:stretch>
                <a:fillRect/>
              </a:stretch>
            </p:blipFill>
            <p:spPr bwMode="auto">
              <a:xfrm>
                <a:off x="1809804" y="4442923"/>
                <a:ext cx="965110" cy="884298"/>
              </a:xfrm>
              <a:prstGeom prst="rect">
                <a:avLst/>
              </a:prstGeom>
              <a:noFill/>
              <a:ln w="9525">
                <a:noFill/>
                <a:miter lim="800000"/>
                <a:headEnd/>
                <a:tailEnd/>
              </a:ln>
              <a:effectLst/>
            </p:spPr>
          </p:pic>
          <p:sp>
            <p:nvSpPr>
              <p:cNvPr id="264" name="Rectangle 263"/>
              <p:cNvSpPr/>
              <p:nvPr/>
            </p:nvSpPr>
            <p:spPr>
              <a:xfrm>
                <a:off x="1820157" y="5178275"/>
                <a:ext cx="875852" cy="281055"/>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Exchange</a:t>
                </a:r>
              </a:p>
            </p:txBody>
          </p:sp>
          <p:sp>
            <p:nvSpPr>
              <p:cNvPr id="265" name="Freeform 128"/>
              <p:cNvSpPr>
                <a:spLocks noEditPoints="1"/>
              </p:cNvSpPr>
              <p:nvPr/>
            </p:nvSpPr>
            <p:spPr bwMode="black">
              <a:xfrm>
                <a:off x="2433694" y="4961317"/>
                <a:ext cx="322748" cy="2257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03" tIns="30850" rIns="61703" bIns="30850" numCol="1" anchor="t" anchorCtr="0" compatLnSpc="1">
                <a:prstTxWarp prst="textNoShape">
                  <a:avLst/>
                </a:prstTxWarp>
              </a:bodyPr>
              <a:lstStyle/>
              <a:p>
                <a:pPr defTabSz="685512">
                  <a:defRPr/>
                </a:pPr>
                <a:endParaRPr lang="en-US" sz="1200" kern="0" dirty="0">
                  <a:solidFill>
                    <a:srgbClr val="FFFFFF"/>
                  </a:solidFill>
                </a:endParaRPr>
              </a:p>
            </p:txBody>
          </p:sp>
        </p:grpSp>
        <p:sp>
          <p:nvSpPr>
            <p:cNvPr id="152" name="Freeform 27"/>
            <p:cNvSpPr>
              <a:spLocks noChangeAspect="1" noEditPoints="1"/>
            </p:cNvSpPr>
            <p:nvPr/>
          </p:nvSpPr>
          <p:spPr bwMode="black">
            <a:xfrm>
              <a:off x="611375" y="2204216"/>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153" name="Freeform 27"/>
            <p:cNvSpPr>
              <a:spLocks noChangeAspect="1" noEditPoints="1"/>
            </p:cNvSpPr>
            <p:nvPr/>
          </p:nvSpPr>
          <p:spPr bwMode="black">
            <a:xfrm>
              <a:off x="611375" y="2569055"/>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154" name="Freeform 27"/>
            <p:cNvSpPr>
              <a:spLocks noChangeAspect="1" noEditPoints="1"/>
            </p:cNvSpPr>
            <p:nvPr/>
          </p:nvSpPr>
          <p:spPr bwMode="black">
            <a:xfrm>
              <a:off x="611375" y="2933894"/>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155" name="Freeform 27"/>
            <p:cNvSpPr>
              <a:spLocks noChangeAspect="1" noEditPoints="1"/>
            </p:cNvSpPr>
            <p:nvPr/>
          </p:nvSpPr>
          <p:spPr bwMode="black">
            <a:xfrm>
              <a:off x="611375" y="3298732"/>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156" name="Freeform 92"/>
            <p:cNvSpPr>
              <a:spLocks noEditPoints="1"/>
            </p:cNvSpPr>
            <p:nvPr/>
          </p:nvSpPr>
          <p:spPr bwMode="black">
            <a:xfrm>
              <a:off x="2430815" y="1658164"/>
              <a:ext cx="146336" cy="1993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nvGrpSpPr>
            <p:cNvPr id="158" name="Group 157"/>
            <p:cNvGrpSpPr/>
            <p:nvPr/>
          </p:nvGrpSpPr>
          <p:grpSpPr>
            <a:xfrm>
              <a:off x="5631424" y="952254"/>
              <a:ext cx="566822" cy="613165"/>
              <a:chOff x="6880468" y="2464880"/>
              <a:chExt cx="672369" cy="695849"/>
            </a:xfrm>
          </p:grpSpPr>
          <p:sp>
            <p:nvSpPr>
              <p:cNvPr id="259" name="Freeform 22"/>
              <p:cNvSpPr>
                <a:spLocks noEditPoints="1"/>
              </p:cNvSpPr>
              <p:nvPr/>
            </p:nvSpPr>
            <p:spPr bwMode="auto">
              <a:xfrm flipH="1">
                <a:off x="7292232" y="2713726"/>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nvGrpSpPr>
              <p:cNvPr id="260" name="Group 259"/>
              <p:cNvGrpSpPr/>
              <p:nvPr/>
            </p:nvGrpSpPr>
            <p:grpSpPr>
              <a:xfrm>
                <a:off x="6880468" y="2464880"/>
                <a:ext cx="672369" cy="695849"/>
                <a:chOff x="6880468" y="2464880"/>
                <a:chExt cx="672369" cy="695849"/>
              </a:xfrm>
            </p:grpSpPr>
            <p:pic>
              <p:nvPicPr>
                <p:cNvPr id="261" name="Picture 2"/>
                <p:cNvPicPr>
                  <a:picLocks noChangeAspect="1" noChangeArrowheads="1"/>
                </p:cNvPicPr>
                <p:nvPr/>
              </p:nvPicPr>
              <p:blipFill rotWithShape="1">
                <a:blip r:embed="rId6" cstate="email">
                  <a:lum bright="100000" contrast="100000"/>
                  <a:extLst>
                    <a:ext uri="{28A0092B-C50C-407E-A947-70E740481C1C}">
                      <a14:useLocalDpi xmlns:a14="http://schemas.microsoft.com/office/drawing/2010/main"/>
                    </a:ext>
                  </a:extLst>
                </a:blip>
                <a:srcRect/>
                <a:stretch/>
              </p:blipFill>
              <p:spPr bwMode="auto">
                <a:xfrm>
                  <a:off x="6930355" y="2464880"/>
                  <a:ext cx="560778" cy="481432"/>
                </a:xfrm>
                <a:prstGeom prst="rect">
                  <a:avLst/>
                </a:prstGeom>
                <a:noFill/>
                <a:ln w="9525">
                  <a:noFill/>
                  <a:miter lim="800000"/>
                  <a:headEnd/>
                  <a:tailEnd/>
                </a:ln>
                <a:effectLst/>
              </p:spPr>
            </p:pic>
            <p:sp>
              <p:nvSpPr>
                <p:cNvPr id="262" name="Rectangle 261"/>
                <p:cNvSpPr/>
                <p:nvPr/>
              </p:nvSpPr>
              <p:spPr>
                <a:xfrm>
                  <a:off x="6880468" y="2907127"/>
                  <a:ext cx="672369" cy="253602"/>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SQL DB</a:t>
                  </a:r>
                </a:p>
              </p:txBody>
            </p:sp>
          </p:grpSp>
        </p:grpSp>
        <p:grpSp>
          <p:nvGrpSpPr>
            <p:cNvPr id="159" name="Group 158"/>
            <p:cNvGrpSpPr/>
            <p:nvPr/>
          </p:nvGrpSpPr>
          <p:grpSpPr>
            <a:xfrm>
              <a:off x="5014010" y="980280"/>
              <a:ext cx="581103" cy="609011"/>
              <a:chOff x="6410429" y="1877391"/>
              <a:chExt cx="772151" cy="944478"/>
            </a:xfrm>
          </p:grpSpPr>
          <p:sp>
            <p:nvSpPr>
              <p:cNvPr id="257" name="Freeform 22"/>
              <p:cNvSpPr>
                <a:spLocks noEditPoints="1"/>
              </p:cNvSpPr>
              <p:nvPr/>
            </p:nvSpPr>
            <p:spPr bwMode="auto">
              <a:xfrm flipH="1">
                <a:off x="6545081" y="1877391"/>
                <a:ext cx="502847" cy="57829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258" name="Rectangle 257"/>
              <p:cNvSpPr/>
              <p:nvPr/>
            </p:nvSpPr>
            <p:spPr>
              <a:xfrm>
                <a:off x="6410429" y="2475306"/>
                <a:ext cx="772151" cy="346563"/>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Storage</a:t>
                </a:r>
              </a:p>
            </p:txBody>
          </p:sp>
        </p:grpSp>
        <p:grpSp>
          <p:nvGrpSpPr>
            <p:cNvPr id="160" name="Group 159"/>
            <p:cNvGrpSpPr/>
            <p:nvPr/>
          </p:nvGrpSpPr>
          <p:grpSpPr>
            <a:xfrm>
              <a:off x="6233109" y="996567"/>
              <a:ext cx="647750" cy="599328"/>
              <a:chOff x="5908428" y="1161815"/>
              <a:chExt cx="647750" cy="599328"/>
            </a:xfrm>
          </p:grpSpPr>
          <p:sp>
            <p:nvSpPr>
              <p:cNvPr id="255" name="Freeform 6"/>
              <p:cNvSpPr>
                <a:spLocks noChangeAspect="1" noEditPoints="1"/>
              </p:cNvSpPr>
              <p:nvPr/>
            </p:nvSpPr>
            <p:spPr bwMode="black">
              <a:xfrm>
                <a:off x="6019592" y="1161815"/>
                <a:ext cx="436367" cy="398780"/>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256" name="Rectangle 255"/>
              <p:cNvSpPr/>
              <p:nvPr/>
            </p:nvSpPr>
            <p:spPr>
              <a:xfrm>
                <a:off x="5908428" y="1537675"/>
                <a:ext cx="647750" cy="223468"/>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Websites</a:t>
                </a:r>
              </a:p>
            </p:txBody>
          </p:sp>
        </p:grpSp>
        <p:grpSp>
          <p:nvGrpSpPr>
            <p:cNvPr id="161" name="Group 160"/>
            <p:cNvGrpSpPr/>
            <p:nvPr/>
          </p:nvGrpSpPr>
          <p:grpSpPr>
            <a:xfrm>
              <a:off x="5214805" y="3773479"/>
              <a:ext cx="1825582" cy="1216439"/>
              <a:chOff x="4760670" y="3844153"/>
              <a:chExt cx="1825582" cy="1216439"/>
            </a:xfrm>
          </p:grpSpPr>
          <p:sp>
            <p:nvSpPr>
              <p:cNvPr id="23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BBB59">
                  <a:lumMod val="50000"/>
                </a:srgbClr>
              </a:solid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6042">
                  <a:defRPr/>
                </a:pPr>
                <a:r>
                  <a:rPr lang="en-US" sz="1350" kern="0" dirty="0">
                    <a:solidFill>
                      <a:prstClr val="white"/>
                    </a:solidFill>
                    <a:latin typeface="Calibri"/>
                  </a:rPr>
                  <a:t>Marketing</a:t>
                </a:r>
              </a:p>
            </p:txBody>
          </p:sp>
          <p:grpSp>
            <p:nvGrpSpPr>
              <p:cNvPr id="236" name="Group 235"/>
              <p:cNvGrpSpPr/>
              <p:nvPr/>
            </p:nvGrpSpPr>
            <p:grpSpPr>
              <a:xfrm>
                <a:off x="4905409" y="4577947"/>
                <a:ext cx="266627" cy="427381"/>
                <a:chOff x="9293863" y="2567228"/>
                <a:chExt cx="444336" cy="712232"/>
              </a:xfrm>
            </p:grpSpPr>
            <p:sp>
              <p:nvSpPr>
                <p:cNvPr id="25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50" tIns="34277" rIns="68550" bIns="34277" numCol="1" anchor="t" anchorCtr="0" compatLnSpc="1">
                  <a:prstTxWarp prst="textNoShape">
                    <a:avLst/>
                  </a:prstTxWarp>
                </a:bodyPr>
                <a:lstStyle/>
                <a:p>
                  <a:pPr defTabSz="896042">
                    <a:defRPr/>
                  </a:pPr>
                  <a:endParaRPr lang="en-US" sz="1350" kern="0" dirty="0">
                    <a:solidFill>
                      <a:prstClr val="black"/>
                    </a:solidFill>
                    <a:latin typeface="Calibri"/>
                  </a:endParaRPr>
                </a:p>
              </p:txBody>
            </p:sp>
            <p:pic>
              <p:nvPicPr>
                <p:cNvPr id="254" name="Picture 6" descr="\\magnum\Projects\Microsoft\Cloud Power FY12\Design\Icons\PNGs\Server_2.png"/>
                <p:cNvPicPr>
                  <a:picLocks noChangeAspect="1" noChangeArrowheads="1"/>
                </p:cNvPicPr>
                <p:nvPr/>
              </p:nvPicPr>
              <p:blipFill rotWithShape="1">
                <a:blip r:embed="rId7" cstate="email">
                  <a:lum bright="100000"/>
                  <a:extLst>
                    <a:ext uri="{28A0092B-C50C-407E-A947-70E740481C1C}">
                      <a14:useLocalDpi xmlns:a14="http://schemas.microsoft.com/office/drawing/2010/main"/>
                    </a:ext>
                  </a:extLst>
                </a:blip>
                <a:srcRect/>
                <a:stretch/>
              </p:blipFill>
              <p:spPr bwMode="auto">
                <a:xfrm>
                  <a:off x="9293863" y="2567228"/>
                  <a:ext cx="355510" cy="712232"/>
                </a:xfrm>
                <a:prstGeom prst="rect">
                  <a:avLst/>
                </a:prstGeom>
                <a:noFill/>
              </p:spPr>
            </p:pic>
          </p:grpSp>
          <p:grpSp>
            <p:nvGrpSpPr>
              <p:cNvPr id="237" name="Group 236"/>
              <p:cNvGrpSpPr/>
              <p:nvPr/>
            </p:nvGrpSpPr>
            <p:grpSpPr>
              <a:xfrm>
                <a:off x="5284190" y="4424430"/>
                <a:ext cx="485947" cy="315950"/>
                <a:chOff x="2870782" y="2512291"/>
                <a:chExt cx="791194" cy="572406"/>
              </a:xfrm>
            </p:grpSpPr>
            <p:pic>
              <p:nvPicPr>
                <p:cNvPr id="251" name="Picture 2"/>
                <p:cNvPicPr>
                  <a:picLocks noChangeAspect="1" noChangeArrowheads="1"/>
                </p:cNvPicPr>
                <p:nvPr/>
              </p:nvPicPr>
              <p:blipFill rotWithShape="1">
                <a:blip r:embed="rId8" cstate="email">
                  <a:lum bright="100000" contrast="100000"/>
                  <a:extLst>
                    <a:ext uri="{28A0092B-C50C-407E-A947-70E740481C1C}">
                      <a14:useLocalDpi xmlns:a14="http://schemas.microsoft.com/office/drawing/2010/main"/>
                    </a:ext>
                  </a:extLst>
                </a:blip>
                <a:srcRect/>
                <a:stretch/>
              </p:blipFill>
              <p:spPr bwMode="auto">
                <a:xfrm>
                  <a:off x="2870782" y="2512291"/>
                  <a:ext cx="666746" cy="572406"/>
                </a:xfrm>
                <a:prstGeom prst="rect">
                  <a:avLst/>
                </a:prstGeom>
                <a:noFill/>
                <a:ln w="9525">
                  <a:noFill/>
                  <a:miter lim="800000"/>
                  <a:headEnd/>
                  <a:tailEnd/>
                </a:ln>
                <a:effectLst/>
              </p:spPr>
            </p:pic>
            <p:sp>
              <p:nvSpPr>
                <p:cNvPr id="25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nvGrpSpPr>
              <p:cNvPr id="238" name="Group 237"/>
              <p:cNvGrpSpPr/>
              <p:nvPr/>
            </p:nvGrpSpPr>
            <p:grpSpPr>
              <a:xfrm>
                <a:off x="5879196" y="4177966"/>
                <a:ext cx="677901" cy="503835"/>
                <a:chOff x="1531238" y="3451570"/>
                <a:chExt cx="1238588" cy="1210703"/>
              </a:xfrm>
            </p:grpSpPr>
            <p:grpSp>
              <p:nvGrpSpPr>
                <p:cNvPr id="242" name="Group 241"/>
                <p:cNvGrpSpPr/>
                <p:nvPr/>
              </p:nvGrpSpPr>
              <p:grpSpPr>
                <a:xfrm>
                  <a:off x="1972774" y="3451570"/>
                  <a:ext cx="479392" cy="712232"/>
                  <a:chOff x="1972774" y="3451570"/>
                  <a:chExt cx="479392" cy="712232"/>
                </a:xfrm>
              </p:grpSpPr>
              <p:pic>
                <p:nvPicPr>
                  <p:cNvPr id="244" name="Picture 6" descr="\\magnum\Projects\Microsoft\Cloud Power FY12\Design\Icons\PNGs\Server_2.png"/>
                  <p:cNvPicPr>
                    <a:picLocks noChangeAspect="1" noChangeArrowheads="1"/>
                  </p:cNvPicPr>
                  <p:nvPr/>
                </p:nvPicPr>
                <p:blipFill rotWithShape="1">
                  <a:blip r:embed="rId9" cstate="email">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noFill/>
                </p:spPr>
              </p:pic>
              <p:grpSp>
                <p:nvGrpSpPr>
                  <p:cNvPr id="245" name="Group 244"/>
                  <p:cNvGrpSpPr/>
                  <p:nvPr/>
                </p:nvGrpSpPr>
                <p:grpSpPr>
                  <a:xfrm>
                    <a:off x="2245986" y="3924261"/>
                    <a:ext cx="206180" cy="206424"/>
                    <a:chOff x="2245986" y="3924261"/>
                    <a:chExt cx="206180" cy="206424"/>
                  </a:xfrm>
                </p:grpSpPr>
                <p:grpSp>
                  <p:nvGrpSpPr>
                    <p:cNvPr id="246" name="Group 245"/>
                    <p:cNvGrpSpPr/>
                    <p:nvPr/>
                  </p:nvGrpSpPr>
                  <p:grpSpPr>
                    <a:xfrm>
                      <a:off x="2245986" y="3924261"/>
                      <a:ext cx="206180" cy="206424"/>
                      <a:chOff x="1779323" y="4627897"/>
                      <a:chExt cx="472764" cy="473323"/>
                    </a:xfrm>
                  </p:grpSpPr>
                  <p:sp>
                    <p:nvSpPr>
                      <p:cNvPr id="248" name="Isosceles Triangle 24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49" name="Rectangle 24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50" name="Rectangle 24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47" name="Isosceles Triangle 24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43" name="Rectangle 242"/>
                <p:cNvSpPr/>
                <p:nvPr/>
              </p:nvSpPr>
              <p:spPr>
                <a:xfrm>
                  <a:off x="1531238" y="4125284"/>
                  <a:ext cx="1238588" cy="536989"/>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239" name="Group 238"/>
              <p:cNvGrpSpPr/>
              <p:nvPr/>
            </p:nvGrpSpPr>
            <p:grpSpPr>
              <a:xfrm>
                <a:off x="5439852" y="3936787"/>
                <a:ext cx="514370" cy="398426"/>
                <a:chOff x="5417146" y="4111056"/>
                <a:chExt cx="638512" cy="481432"/>
              </a:xfrm>
            </p:grpSpPr>
            <p:pic>
              <p:nvPicPr>
                <p:cNvPr id="240" name="Picture 2"/>
                <p:cNvPicPr>
                  <a:picLocks noChangeAspect="1" noChangeArrowheads="1"/>
                </p:cNvPicPr>
                <p:nvPr/>
              </p:nvPicPr>
              <p:blipFill rotWithShape="1">
                <a:blip r:embed="rId10" cstate="email">
                  <a:lum bright="100000" contrast="100000"/>
                  <a:extLst>
                    <a:ext uri="{28A0092B-C50C-407E-A947-70E740481C1C}">
                      <a14:useLocalDpi xmlns:a14="http://schemas.microsoft.com/office/drawing/2010/main"/>
                    </a:ext>
                  </a:extLst>
                </a:blip>
                <a:srcRect/>
                <a:stretch/>
              </p:blipFill>
              <p:spPr bwMode="auto">
                <a:xfrm>
                  <a:off x="5417146" y="4111056"/>
                  <a:ext cx="560778" cy="481432"/>
                </a:xfrm>
                <a:prstGeom prst="rect">
                  <a:avLst/>
                </a:prstGeom>
                <a:noFill/>
                <a:ln w="9525">
                  <a:noFill/>
                  <a:miter lim="800000"/>
                  <a:headEnd/>
                  <a:tailEnd/>
                </a:ln>
                <a:effectLst/>
              </p:spPr>
            </p:pic>
            <p:sp>
              <p:nvSpPr>
                <p:cNvPr id="24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pic>
          <p:nvPicPr>
            <p:cNvPr id="162" name="Picture 6" descr="\\magnum\Projects\Microsoft\Cloud Power FY12\Design\Icons\PNGs\Server_2.png"/>
            <p:cNvPicPr>
              <a:picLocks noChangeAspect="1" noChangeArrowheads="1"/>
            </p:cNvPicPr>
            <p:nvPr/>
          </p:nvPicPr>
          <p:blipFill rotWithShape="1">
            <a:blip r:embed="rId3" cstate="email">
              <a:lum bright="100000"/>
              <a:extLst>
                <a:ext uri="{28A0092B-C50C-407E-A947-70E740481C1C}">
                  <a14:useLocalDpi xmlns:a14="http://schemas.microsoft.com/office/drawing/2010/main"/>
                </a:ext>
              </a:extLst>
            </a:blip>
            <a:srcRect/>
            <a:stretch/>
          </p:blipFill>
          <p:spPr bwMode="auto">
            <a:xfrm>
              <a:off x="2579079" y="2136012"/>
              <a:ext cx="271940" cy="544808"/>
            </a:xfrm>
            <a:prstGeom prst="rect">
              <a:avLst/>
            </a:prstGeom>
            <a:noFill/>
          </p:spPr>
        </p:pic>
        <p:sp>
          <p:nvSpPr>
            <p:cNvPr id="163" name="Freeform 92"/>
            <p:cNvSpPr>
              <a:spLocks noEditPoints="1"/>
            </p:cNvSpPr>
            <p:nvPr/>
          </p:nvSpPr>
          <p:spPr bwMode="black">
            <a:xfrm>
              <a:off x="2447903" y="2402881"/>
              <a:ext cx="146336" cy="1993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164" name="Rectangle 163"/>
            <p:cNvSpPr/>
            <p:nvPr/>
          </p:nvSpPr>
          <p:spPr>
            <a:xfrm>
              <a:off x="2200541" y="2634239"/>
              <a:ext cx="747827" cy="220952"/>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Monitoring</a:t>
              </a:r>
            </a:p>
          </p:txBody>
        </p:sp>
        <p:grpSp>
          <p:nvGrpSpPr>
            <p:cNvPr id="165" name="Group 164"/>
            <p:cNvGrpSpPr/>
            <p:nvPr/>
          </p:nvGrpSpPr>
          <p:grpSpPr>
            <a:xfrm>
              <a:off x="7028631" y="2960752"/>
              <a:ext cx="1825582" cy="1216439"/>
              <a:chOff x="4760670" y="3844153"/>
              <a:chExt cx="1825582" cy="1216439"/>
            </a:xfrm>
            <a:solidFill>
              <a:srgbClr val="9BBB59">
                <a:lumMod val="75000"/>
              </a:srgbClr>
            </a:solidFill>
          </p:grpSpPr>
          <p:sp>
            <p:nvSpPr>
              <p:cNvPr id="21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6042">
                  <a:defRPr/>
                </a:pPr>
                <a:r>
                  <a:rPr lang="en-US" sz="1350" kern="0" dirty="0">
                    <a:solidFill>
                      <a:prstClr val="white"/>
                    </a:solidFill>
                    <a:latin typeface="Calibri"/>
                  </a:rPr>
                  <a:t>Sales</a:t>
                </a:r>
              </a:p>
            </p:txBody>
          </p:sp>
          <p:grpSp>
            <p:nvGrpSpPr>
              <p:cNvPr id="216" name="Group 215"/>
              <p:cNvGrpSpPr/>
              <p:nvPr/>
            </p:nvGrpSpPr>
            <p:grpSpPr>
              <a:xfrm>
                <a:off x="4905409" y="4577947"/>
                <a:ext cx="266627" cy="427381"/>
                <a:chOff x="9293863" y="2567228"/>
                <a:chExt cx="444336" cy="712232"/>
              </a:xfrm>
              <a:grpFill/>
            </p:grpSpPr>
            <p:sp>
              <p:nvSpPr>
                <p:cNvPr id="23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ysClr val="window" lastClr="FFFFFF"/>
                </a:solidFill>
                <a:ln>
                  <a:noFill/>
                </a:ln>
                <a:extLst/>
              </p:spPr>
              <p:txBody>
                <a:bodyPr vert="horz" wrap="square" lIns="68550" tIns="34277" rIns="68550" bIns="34277" numCol="1" anchor="t" anchorCtr="0" compatLnSpc="1">
                  <a:prstTxWarp prst="textNoShape">
                    <a:avLst/>
                  </a:prstTxWarp>
                </a:bodyPr>
                <a:lstStyle/>
                <a:p>
                  <a:pPr defTabSz="896042">
                    <a:defRPr/>
                  </a:pPr>
                  <a:endParaRPr lang="en-US" sz="1350" kern="0" dirty="0">
                    <a:solidFill>
                      <a:prstClr val="black"/>
                    </a:solidFill>
                    <a:latin typeface="Calibri"/>
                  </a:endParaRPr>
                </a:p>
              </p:txBody>
            </p:sp>
            <p:pic>
              <p:nvPicPr>
                <p:cNvPr id="234" name="Picture 6" descr="\\magnum\Projects\Microsoft\Cloud Power FY12\Design\Icons\PNGs\Server_2.png"/>
                <p:cNvPicPr>
                  <a:picLocks noChangeAspect="1" noChangeArrowheads="1"/>
                </p:cNvPicPr>
                <p:nvPr/>
              </p:nvPicPr>
              <p:blipFill rotWithShape="1">
                <a:blip r:embed="rId7" cstate="email">
                  <a:lum bright="100000"/>
                  <a:extLst>
                    <a:ext uri="{28A0092B-C50C-407E-A947-70E740481C1C}">
                      <a14:useLocalDpi xmlns:a14="http://schemas.microsoft.com/office/drawing/2010/main"/>
                    </a:ext>
                  </a:extLst>
                </a:blip>
                <a:srcRect/>
                <a:stretch/>
              </p:blipFill>
              <p:spPr bwMode="auto">
                <a:xfrm>
                  <a:off x="9293863" y="2567228"/>
                  <a:ext cx="355510" cy="712232"/>
                </a:xfrm>
                <a:prstGeom prst="rect">
                  <a:avLst/>
                </a:prstGeom>
                <a:grpFill/>
              </p:spPr>
            </p:pic>
          </p:grpSp>
          <p:grpSp>
            <p:nvGrpSpPr>
              <p:cNvPr id="217" name="Group 216"/>
              <p:cNvGrpSpPr/>
              <p:nvPr/>
            </p:nvGrpSpPr>
            <p:grpSpPr>
              <a:xfrm>
                <a:off x="5284190" y="4424430"/>
                <a:ext cx="485947" cy="315951"/>
                <a:chOff x="2870782" y="2512291"/>
                <a:chExt cx="791194" cy="572408"/>
              </a:xfrm>
              <a:grpFill/>
            </p:grpSpPr>
            <p:pic>
              <p:nvPicPr>
                <p:cNvPr id="231" name="Picture 2"/>
                <p:cNvPicPr>
                  <a:picLocks noChangeAspect="1" noChangeArrowheads="1"/>
                </p:cNvPicPr>
                <p:nvPr/>
              </p:nvPicPr>
              <p:blipFill rotWithShape="1">
                <a:blip r:embed="rId8" cstate="email">
                  <a:lum bright="100000" contrast="100000"/>
                  <a:extLst>
                    <a:ext uri="{28A0092B-C50C-407E-A947-70E740481C1C}">
                      <a14:useLocalDpi xmlns:a14="http://schemas.microsoft.com/office/drawing/2010/main"/>
                    </a:ext>
                  </a:extLst>
                </a:blip>
                <a:srcRect/>
                <a:stretch/>
              </p:blipFill>
              <p:spPr bwMode="auto">
                <a:xfrm>
                  <a:off x="2870782" y="2512291"/>
                  <a:ext cx="666746" cy="572406"/>
                </a:xfrm>
                <a:prstGeom prst="rect">
                  <a:avLst/>
                </a:prstGeom>
                <a:grpFill/>
                <a:ln w="9525">
                  <a:noFill/>
                  <a:miter lim="800000"/>
                  <a:headEnd/>
                  <a:tailEnd/>
                </a:ln>
                <a:effectLst/>
              </p:spPr>
            </p:pic>
            <p:sp>
              <p:nvSpPr>
                <p:cNvPr id="232" name="Freeform 6"/>
                <p:cNvSpPr>
                  <a:spLocks noChangeAspect="1" noEditPoints="1"/>
                </p:cNvSpPr>
                <p:nvPr/>
              </p:nvSpPr>
              <p:spPr bwMode="black">
                <a:xfrm>
                  <a:off x="3363172" y="2782147"/>
                  <a:ext cx="298804" cy="302552"/>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ysClr val="window" lastClr="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nvGrpSpPr>
              <p:cNvPr id="218" name="Group 217"/>
              <p:cNvGrpSpPr/>
              <p:nvPr/>
            </p:nvGrpSpPr>
            <p:grpSpPr>
              <a:xfrm>
                <a:off x="5879196" y="4177966"/>
                <a:ext cx="677901" cy="503835"/>
                <a:chOff x="1531238" y="3451570"/>
                <a:chExt cx="1238588" cy="1210703"/>
              </a:xfrm>
              <a:grpFill/>
            </p:grpSpPr>
            <p:grpSp>
              <p:nvGrpSpPr>
                <p:cNvPr id="222" name="Group 221"/>
                <p:cNvGrpSpPr/>
                <p:nvPr/>
              </p:nvGrpSpPr>
              <p:grpSpPr>
                <a:xfrm>
                  <a:off x="1972774" y="3451570"/>
                  <a:ext cx="479392" cy="712232"/>
                  <a:chOff x="1972774" y="3451570"/>
                  <a:chExt cx="479392" cy="712232"/>
                </a:xfrm>
                <a:grpFill/>
              </p:grpSpPr>
              <p:pic>
                <p:nvPicPr>
                  <p:cNvPr id="224" name="Picture 6" descr="\\magnum\Projects\Microsoft\Cloud Power FY12\Design\Icons\PNGs\Server_2.png"/>
                  <p:cNvPicPr>
                    <a:picLocks noChangeAspect="1" noChangeArrowheads="1"/>
                  </p:cNvPicPr>
                  <p:nvPr/>
                </p:nvPicPr>
                <p:blipFill rotWithShape="1">
                  <a:blip r:embed="rId9" cstate="email">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grpFill/>
                </p:spPr>
              </p:pic>
              <p:grpSp>
                <p:nvGrpSpPr>
                  <p:cNvPr id="225" name="Group 224"/>
                  <p:cNvGrpSpPr/>
                  <p:nvPr/>
                </p:nvGrpSpPr>
                <p:grpSpPr>
                  <a:xfrm>
                    <a:off x="2245986" y="3924261"/>
                    <a:ext cx="206180" cy="206424"/>
                    <a:chOff x="2245986" y="3924261"/>
                    <a:chExt cx="206180" cy="206424"/>
                  </a:xfrm>
                  <a:grpFill/>
                </p:grpSpPr>
                <p:grpSp>
                  <p:nvGrpSpPr>
                    <p:cNvPr id="226" name="Group 225"/>
                    <p:cNvGrpSpPr/>
                    <p:nvPr/>
                  </p:nvGrpSpPr>
                  <p:grpSpPr>
                    <a:xfrm>
                      <a:off x="2245986" y="3924261"/>
                      <a:ext cx="206180" cy="206424"/>
                      <a:chOff x="1779323" y="4627897"/>
                      <a:chExt cx="472764" cy="473323"/>
                    </a:xfrm>
                    <a:grpFill/>
                  </p:grpSpPr>
                  <p:sp>
                    <p:nvSpPr>
                      <p:cNvPr id="228" name="Isosceles Triangle 227"/>
                      <p:cNvSpPr/>
                      <p:nvPr/>
                    </p:nvSpPr>
                    <p:spPr bwMode="auto">
                      <a:xfrm>
                        <a:off x="1779323" y="4627897"/>
                        <a:ext cx="472764" cy="407555"/>
                      </a:xfrm>
                      <a:prstGeom prst="triangle">
                        <a:avLst/>
                      </a:prstGeom>
                      <a:grp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29" name="Rectangle 228"/>
                      <p:cNvSpPr/>
                      <p:nvPr/>
                    </p:nvSpPr>
                    <p:spPr bwMode="auto">
                      <a:xfrm>
                        <a:off x="1779323" y="4824517"/>
                        <a:ext cx="472764" cy="60401"/>
                      </a:xfrm>
                      <a:prstGeom prst="rect">
                        <a:avLst/>
                      </a:prstGeom>
                      <a:grp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30" name="Rectangle 229"/>
                      <p:cNvSpPr/>
                      <p:nvPr/>
                    </p:nvSpPr>
                    <p:spPr bwMode="auto">
                      <a:xfrm rot="16200000">
                        <a:off x="1881399" y="4936712"/>
                        <a:ext cx="268612" cy="60403"/>
                      </a:xfrm>
                      <a:prstGeom prst="rect">
                        <a:avLst/>
                      </a:prstGeom>
                      <a:grp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27" name="Isosceles Triangle 226"/>
                    <p:cNvSpPr/>
                    <p:nvPr/>
                  </p:nvSpPr>
                  <p:spPr bwMode="auto">
                    <a:xfrm>
                      <a:off x="2304709" y="3989226"/>
                      <a:ext cx="88734" cy="76495"/>
                    </a:xfrm>
                    <a:prstGeom prst="triangle">
                      <a:avLst/>
                    </a:prstGeom>
                    <a:solidFill>
                      <a:sysClr val="window" lastClr="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23" name="Rectangle 222"/>
                <p:cNvSpPr/>
                <p:nvPr/>
              </p:nvSpPr>
              <p:spPr>
                <a:xfrm>
                  <a:off x="1531238" y="4125284"/>
                  <a:ext cx="1238588" cy="536989"/>
                </a:xfrm>
                <a:prstGeom prst="rect">
                  <a:avLst/>
                </a:prstGeom>
                <a:grpFill/>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219" name="Group 218"/>
              <p:cNvGrpSpPr/>
              <p:nvPr/>
            </p:nvGrpSpPr>
            <p:grpSpPr>
              <a:xfrm>
                <a:off x="5439852" y="3936787"/>
                <a:ext cx="514370" cy="398426"/>
                <a:chOff x="5417146" y="4111056"/>
                <a:chExt cx="638512" cy="481432"/>
              </a:xfrm>
              <a:grpFill/>
            </p:grpSpPr>
            <p:pic>
              <p:nvPicPr>
                <p:cNvPr id="220" name="Picture 2"/>
                <p:cNvPicPr>
                  <a:picLocks noChangeAspect="1" noChangeArrowheads="1"/>
                </p:cNvPicPr>
                <p:nvPr/>
              </p:nvPicPr>
              <p:blipFill rotWithShape="1">
                <a:blip r:embed="rId10" cstate="email">
                  <a:lum bright="100000" contrast="100000"/>
                  <a:extLst>
                    <a:ext uri="{28A0092B-C50C-407E-A947-70E740481C1C}">
                      <a14:useLocalDpi xmlns:a14="http://schemas.microsoft.com/office/drawing/2010/main"/>
                    </a:ext>
                  </a:extLst>
                </a:blip>
                <a:srcRect/>
                <a:stretch/>
              </p:blipFill>
              <p:spPr bwMode="auto">
                <a:xfrm>
                  <a:off x="5417146" y="4111056"/>
                  <a:ext cx="560778" cy="481432"/>
                </a:xfrm>
                <a:prstGeom prst="rect">
                  <a:avLst/>
                </a:prstGeom>
                <a:grpFill/>
                <a:ln w="9525">
                  <a:noFill/>
                  <a:miter lim="800000"/>
                  <a:headEnd/>
                  <a:tailEnd/>
                </a:ln>
                <a:effectLst/>
              </p:spPr>
            </p:pic>
            <p:sp>
              <p:nvSpPr>
                <p:cNvPr id="221" name="Freeform 22"/>
                <p:cNvSpPr>
                  <a:spLocks noEditPoints="1"/>
                </p:cNvSpPr>
                <p:nvPr/>
              </p:nvSpPr>
              <p:spPr bwMode="auto">
                <a:xfrm flipH="1">
                  <a:off x="5856757" y="4346969"/>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ysClr val="window" lastClr="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grpSp>
          <p:nvGrpSpPr>
            <p:cNvPr id="166" name="Group 165"/>
            <p:cNvGrpSpPr/>
            <p:nvPr/>
          </p:nvGrpSpPr>
          <p:grpSpPr>
            <a:xfrm>
              <a:off x="3442605" y="3434653"/>
              <a:ext cx="1825582" cy="1216439"/>
              <a:chOff x="4760670" y="3844153"/>
              <a:chExt cx="1825582" cy="1216439"/>
            </a:xfrm>
          </p:grpSpPr>
          <p:sp>
            <p:nvSpPr>
              <p:cNvPr id="19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BBB59">
                  <a:lumMod val="75000"/>
                </a:srgbClr>
              </a:solid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6042">
                  <a:defRPr/>
                </a:pPr>
                <a:r>
                  <a:rPr lang="en-US" sz="1350" kern="0" dirty="0">
                    <a:solidFill>
                      <a:prstClr val="white"/>
                    </a:solidFill>
                    <a:latin typeface="Calibri"/>
                  </a:rPr>
                  <a:t>R&amp;D</a:t>
                </a:r>
              </a:p>
            </p:txBody>
          </p:sp>
          <p:grpSp>
            <p:nvGrpSpPr>
              <p:cNvPr id="196" name="Group 195"/>
              <p:cNvGrpSpPr/>
              <p:nvPr/>
            </p:nvGrpSpPr>
            <p:grpSpPr>
              <a:xfrm>
                <a:off x="4905409" y="4577947"/>
                <a:ext cx="266627" cy="427381"/>
                <a:chOff x="9293863" y="2567228"/>
                <a:chExt cx="444336" cy="712232"/>
              </a:xfrm>
            </p:grpSpPr>
            <p:sp>
              <p:nvSpPr>
                <p:cNvPr id="21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50" tIns="34277" rIns="68550" bIns="34277" numCol="1" anchor="t" anchorCtr="0" compatLnSpc="1">
                  <a:prstTxWarp prst="textNoShape">
                    <a:avLst/>
                  </a:prstTxWarp>
                </a:bodyPr>
                <a:lstStyle/>
                <a:p>
                  <a:pPr defTabSz="896042">
                    <a:defRPr/>
                  </a:pPr>
                  <a:endParaRPr lang="en-US" sz="1350" kern="0" dirty="0">
                    <a:solidFill>
                      <a:prstClr val="black"/>
                    </a:solidFill>
                    <a:latin typeface="Calibri"/>
                  </a:endParaRPr>
                </a:p>
              </p:txBody>
            </p:sp>
            <p:pic>
              <p:nvPicPr>
                <p:cNvPr id="214" name="Picture 6" descr="\\magnum\Projects\Microsoft\Cloud Power FY12\Design\Icons\PNGs\Server_2.png"/>
                <p:cNvPicPr>
                  <a:picLocks noChangeAspect="1" noChangeArrowheads="1"/>
                </p:cNvPicPr>
                <p:nvPr/>
              </p:nvPicPr>
              <p:blipFill rotWithShape="1">
                <a:blip r:embed="rId7" cstate="email">
                  <a:lum bright="100000"/>
                  <a:extLst>
                    <a:ext uri="{28A0092B-C50C-407E-A947-70E740481C1C}">
                      <a14:useLocalDpi xmlns:a14="http://schemas.microsoft.com/office/drawing/2010/main"/>
                    </a:ext>
                  </a:extLst>
                </a:blip>
                <a:srcRect/>
                <a:stretch/>
              </p:blipFill>
              <p:spPr bwMode="auto">
                <a:xfrm>
                  <a:off x="9293863" y="2567228"/>
                  <a:ext cx="355510" cy="712232"/>
                </a:xfrm>
                <a:prstGeom prst="rect">
                  <a:avLst/>
                </a:prstGeom>
                <a:noFill/>
              </p:spPr>
            </p:pic>
          </p:grpSp>
          <p:grpSp>
            <p:nvGrpSpPr>
              <p:cNvPr id="197" name="Group 196"/>
              <p:cNvGrpSpPr/>
              <p:nvPr/>
            </p:nvGrpSpPr>
            <p:grpSpPr>
              <a:xfrm>
                <a:off x="5284190" y="4424430"/>
                <a:ext cx="485947" cy="315950"/>
                <a:chOff x="2870782" y="2512291"/>
                <a:chExt cx="791194" cy="572406"/>
              </a:xfrm>
            </p:grpSpPr>
            <p:pic>
              <p:nvPicPr>
                <p:cNvPr id="211" name="Picture 2"/>
                <p:cNvPicPr>
                  <a:picLocks noChangeAspect="1" noChangeArrowheads="1"/>
                </p:cNvPicPr>
                <p:nvPr/>
              </p:nvPicPr>
              <p:blipFill rotWithShape="1">
                <a:blip r:embed="rId8" cstate="email">
                  <a:lum bright="100000" contrast="100000"/>
                  <a:extLst>
                    <a:ext uri="{28A0092B-C50C-407E-A947-70E740481C1C}">
                      <a14:useLocalDpi xmlns:a14="http://schemas.microsoft.com/office/drawing/2010/main"/>
                    </a:ext>
                  </a:extLst>
                </a:blip>
                <a:srcRect/>
                <a:stretch/>
              </p:blipFill>
              <p:spPr bwMode="auto">
                <a:xfrm>
                  <a:off x="2870782" y="2512291"/>
                  <a:ext cx="666746" cy="572406"/>
                </a:xfrm>
                <a:prstGeom prst="rect">
                  <a:avLst/>
                </a:prstGeom>
                <a:noFill/>
                <a:ln w="9525">
                  <a:noFill/>
                  <a:miter lim="800000"/>
                  <a:headEnd/>
                  <a:tailEnd/>
                </a:ln>
                <a:effectLst/>
              </p:spPr>
            </p:pic>
            <p:sp>
              <p:nvSpPr>
                <p:cNvPr id="21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nvGrpSpPr>
              <p:cNvPr id="198" name="Group 197"/>
              <p:cNvGrpSpPr/>
              <p:nvPr/>
            </p:nvGrpSpPr>
            <p:grpSpPr>
              <a:xfrm>
                <a:off x="5879196" y="4177966"/>
                <a:ext cx="677901" cy="503835"/>
                <a:chOff x="1531238" y="3451570"/>
                <a:chExt cx="1238588" cy="1210703"/>
              </a:xfrm>
            </p:grpSpPr>
            <p:grpSp>
              <p:nvGrpSpPr>
                <p:cNvPr id="202" name="Group 201"/>
                <p:cNvGrpSpPr/>
                <p:nvPr/>
              </p:nvGrpSpPr>
              <p:grpSpPr>
                <a:xfrm>
                  <a:off x="1972774" y="3451570"/>
                  <a:ext cx="479392" cy="712232"/>
                  <a:chOff x="1972774" y="3451570"/>
                  <a:chExt cx="479392" cy="712232"/>
                </a:xfrm>
              </p:grpSpPr>
              <p:pic>
                <p:nvPicPr>
                  <p:cNvPr id="204" name="Picture 6" descr="\\magnum\Projects\Microsoft\Cloud Power FY12\Design\Icons\PNGs\Server_2.png"/>
                  <p:cNvPicPr>
                    <a:picLocks noChangeAspect="1" noChangeArrowheads="1"/>
                  </p:cNvPicPr>
                  <p:nvPr/>
                </p:nvPicPr>
                <p:blipFill rotWithShape="1">
                  <a:blip r:embed="rId9" cstate="email">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noFill/>
                </p:spPr>
              </p:pic>
              <p:grpSp>
                <p:nvGrpSpPr>
                  <p:cNvPr id="205" name="Group 204"/>
                  <p:cNvGrpSpPr/>
                  <p:nvPr/>
                </p:nvGrpSpPr>
                <p:grpSpPr>
                  <a:xfrm>
                    <a:off x="2245986" y="3924261"/>
                    <a:ext cx="206180" cy="206424"/>
                    <a:chOff x="2245986" y="3924261"/>
                    <a:chExt cx="206180" cy="206424"/>
                  </a:xfrm>
                </p:grpSpPr>
                <p:grpSp>
                  <p:nvGrpSpPr>
                    <p:cNvPr id="206" name="Group 205"/>
                    <p:cNvGrpSpPr/>
                    <p:nvPr/>
                  </p:nvGrpSpPr>
                  <p:grpSpPr>
                    <a:xfrm>
                      <a:off x="2245986" y="3924261"/>
                      <a:ext cx="206180" cy="206424"/>
                      <a:chOff x="1779323" y="4627897"/>
                      <a:chExt cx="472764" cy="473323"/>
                    </a:xfrm>
                  </p:grpSpPr>
                  <p:sp>
                    <p:nvSpPr>
                      <p:cNvPr id="208" name="Isosceles Triangle 20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09" name="Rectangle 20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10" name="Rectangle 20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07" name="Isosceles Triangle 20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03" name="Rectangle 202"/>
                <p:cNvSpPr/>
                <p:nvPr/>
              </p:nvSpPr>
              <p:spPr>
                <a:xfrm>
                  <a:off x="1531238" y="4125284"/>
                  <a:ext cx="1238588" cy="536989"/>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199" name="Group 198"/>
              <p:cNvGrpSpPr/>
              <p:nvPr/>
            </p:nvGrpSpPr>
            <p:grpSpPr>
              <a:xfrm>
                <a:off x="5439852" y="3936787"/>
                <a:ext cx="514370" cy="398426"/>
                <a:chOff x="5417146" y="4111056"/>
                <a:chExt cx="638512" cy="481432"/>
              </a:xfrm>
            </p:grpSpPr>
            <p:pic>
              <p:nvPicPr>
                <p:cNvPr id="200" name="Picture 2"/>
                <p:cNvPicPr>
                  <a:picLocks noChangeAspect="1" noChangeArrowheads="1"/>
                </p:cNvPicPr>
                <p:nvPr/>
              </p:nvPicPr>
              <p:blipFill rotWithShape="1">
                <a:blip r:embed="rId10" cstate="email">
                  <a:lum bright="100000" contrast="100000"/>
                  <a:extLst>
                    <a:ext uri="{28A0092B-C50C-407E-A947-70E740481C1C}">
                      <a14:useLocalDpi xmlns:a14="http://schemas.microsoft.com/office/drawing/2010/main"/>
                    </a:ext>
                  </a:extLst>
                </a:blip>
                <a:srcRect/>
                <a:stretch/>
              </p:blipFill>
              <p:spPr bwMode="auto">
                <a:xfrm>
                  <a:off x="5417146" y="4111056"/>
                  <a:ext cx="560778" cy="481432"/>
                </a:xfrm>
                <a:prstGeom prst="rect">
                  <a:avLst/>
                </a:prstGeom>
                <a:noFill/>
                <a:ln w="9525">
                  <a:noFill/>
                  <a:miter lim="800000"/>
                  <a:headEnd/>
                  <a:tailEnd/>
                </a:ln>
                <a:effectLst/>
              </p:spPr>
            </p:pic>
            <p:sp>
              <p:nvSpPr>
                <p:cNvPr id="20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grpSp>
          <p:nvGrpSpPr>
            <p:cNvPr id="167" name="Group 166"/>
            <p:cNvGrpSpPr/>
            <p:nvPr/>
          </p:nvGrpSpPr>
          <p:grpSpPr>
            <a:xfrm>
              <a:off x="6744910" y="1506145"/>
              <a:ext cx="1825582" cy="1216439"/>
              <a:chOff x="4760670" y="3844153"/>
              <a:chExt cx="1825582" cy="1216439"/>
            </a:xfrm>
          </p:grpSpPr>
          <p:sp>
            <p:nvSpPr>
              <p:cNvPr id="17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0504D"/>
              </a:solidFill>
              <a:ln w="9525" cap="flat" cmpd="sng" algn="ctr">
                <a:solidFill>
                  <a:srgbClr val="C53B38"/>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6042">
                  <a:defRPr/>
                </a:pPr>
                <a:r>
                  <a:rPr lang="en-US" sz="1350" kern="0" dirty="0">
                    <a:solidFill>
                      <a:prstClr val="white"/>
                    </a:solidFill>
                    <a:latin typeface="Calibri"/>
                  </a:rPr>
                  <a:t>IT</a:t>
                </a:r>
              </a:p>
            </p:txBody>
          </p:sp>
          <p:grpSp>
            <p:nvGrpSpPr>
              <p:cNvPr id="176" name="Group 175"/>
              <p:cNvGrpSpPr/>
              <p:nvPr/>
            </p:nvGrpSpPr>
            <p:grpSpPr>
              <a:xfrm>
                <a:off x="4905409" y="4577947"/>
                <a:ext cx="266627" cy="427381"/>
                <a:chOff x="9293863" y="2567228"/>
                <a:chExt cx="444336" cy="712232"/>
              </a:xfrm>
            </p:grpSpPr>
            <p:sp>
              <p:nvSpPr>
                <p:cNvPr id="19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50" tIns="34277" rIns="68550" bIns="34277" numCol="1" anchor="t" anchorCtr="0" compatLnSpc="1">
                  <a:prstTxWarp prst="textNoShape">
                    <a:avLst/>
                  </a:prstTxWarp>
                </a:bodyPr>
                <a:lstStyle/>
                <a:p>
                  <a:pPr defTabSz="896042">
                    <a:defRPr/>
                  </a:pPr>
                  <a:endParaRPr lang="en-US" sz="1350" kern="0" dirty="0">
                    <a:solidFill>
                      <a:prstClr val="black"/>
                    </a:solidFill>
                    <a:latin typeface="Calibri"/>
                  </a:endParaRPr>
                </a:p>
              </p:txBody>
            </p:sp>
            <p:pic>
              <p:nvPicPr>
                <p:cNvPr id="194" name="Picture 6" descr="\\magnum\Projects\Microsoft\Cloud Power FY12\Design\Icons\PNGs\Server_2.png"/>
                <p:cNvPicPr>
                  <a:picLocks noChangeAspect="1" noChangeArrowheads="1"/>
                </p:cNvPicPr>
                <p:nvPr/>
              </p:nvPicPr>
              <p:blipFill rotWithShape="1">
                <a:blip r:embed="rId7" cstate="email">
                  <a:lum bright="100000"/>
                  <a:extLst>
                    <a:ext uri="{28A0092B-C50C-407E-A947-70E740481C1C}">
                      <a14:useLocalDpi xmlns:a14="http://schemas.microsoft.com/office/drawing/2010/main"/>
                    </a:ext>
                  </a:extLst>
                </a:blip>
                <a:srcRect/>
                <a:stretch/>
              </p:blipFill>
              <p:spPr bwMode="auto">
                <a:xfrm>
                  <a:off x="9293863" y="2567228"/>
                  <a:ext cx="355510" cy="712232"/>
                </a:xfrm>
                <a:prstGeom prst="rect">
                  <a:avLst/>
                </a:prstGeom>
                <a:noFill/>
              </p:spPr>
            </p:pic>
          </p:grpSp>
          <p:grpSp>
            <p:nvGrpSpPr>
              <p:cNvPr id="177" name="Group 176"/>
              <p:cNvGrpSpPr/>
              <p:nvPr/>
            </p:nvGrpSpPr>
            <p:grpSpPr>
              <a:xfrm>
                <a:off x="5284190" y="4424430"/>
                <a:ext cx="485947" cy="315950"/>
                <a:chOff x="2870782" y="2512291"/>
                <a:chExt cx="791194" cy="572406"/>
              </a:xfrm>
            </p:grpSpPr>
            <p:pic>
              <p:nvPicPr>
                <p:cNvPr id="191" name="Picture 2"/>
                <p:cNvPicPr>
                  <a:picLocks noChangeAspect="1" noChangeArrowheads="1"/>
                </p:cNvPicPr>
                <p:nvPr/>
              </p:nvPicPr>
              <p:blipFill rotWithShape="1">
                <a:blip r:embed="rId8" cstate="email">
                  <a:lum bright="100000" contrast="100000"/>
                  <a:extLst>
                    <a:ext uri="{28A0092B-C50C-407E-A947-70E740481C1C}">
                      <a14:useLocalDpi xmlns:a14="http://schemas.microsoft.com/office/drawing/2010/main"/>
                    </a:ext>
                  </a:extLst>
                </a:blip>
                <a:srcRect/>
                <a:stretch/>
              </p:blipFill>
              <p:spPr bwMode="auto">
                <a:xfrm>
                  <a:off x="2870782" y="2512291"/>
                  <a:ext cx="666746" cy="572406"/>
                </a:xfrm>
                <a:prstGeom prst="rect">
                  <a:avLst/>
                </a:prstGeom>
                <a:noFill/>
                <a:ln w="9525">
                  <a:noFill/>
                  <a:miter lim="800000"/>
                  <a:headEnd/>
                  <a:tailEnd/>
                </a:ln>
                <a:effectLst/>
              </p:spPr>
            </p:pic>
            <p:sp>
              <p:nvSpPr>
                <p:cNvPr id="19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nvGrpSpPr>
              <p:cNvPr id="178" name="Group 177"/>
              <p:cNvGrpSpPr/>
              <p:nvPr/>
            </p:nvGrpSpPr>
            <p:grpSpPr>
              <a:xfrm>
                <a:off x="5879196" y="4177966"/>
                <a:ext cx="677901" cy="503835"/>
                <a:chOff x="1531238" y="3451570"/>
                <a:chExt cx="1238588" cy="1210703"/>
              </a:xfrm>
            </p:grpSpPr>
            <p:grpSp>
              <p:nvGrpSpPr>
                <p:cNvPr id="182" name="Group 181"/>
                <p:cNvGrpSpPr/>
                <p:nvPr/>
              </p:nvGrpSpPr>
              <p:grpSpPr>
                <a:xfrm>
                  <a:off x="1972774" y="3451570"/>
                  <a:ext cx="479392" cy="712232"/>
                  <a:chOff x="1972774" y="3451570"/>
                  <a:chExt cx="479392" cy="712232"/>
                </a:xfrm>
              </p:grpSpPr>
              <p:pic>
                <p:nvPicPr>
                  <p:cNvPr id="184" name="Picture 6" descr="\\magnum\Projects\Microsoft\Cloud Power FY12\Design\Icons\PNGs\Server_2.png"/>
                  <p:cNvPicPr>
                    <a:picLocks noChangeAspect="1" noChangeArrowheads="1"/>
                  </p:cNvPicPr>
                  <p:nvPr/>
                </p:nvPicPr>
                <p:blipFill rotWithShape="1">
                  <a:blip r:embed="rId9" cstate="email">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noFill/>
                </p:spPr>
              </p:pic>
              <p:grpSp>
                <p:nvGrpSpPr>
                  <p:cNvPr id="185" name="Group 184"/>
                  <p:cNvGrpSpPr/>
                  <p:nvPr/>
                </p:nvGrpSpPr>
                <p:grpSpPr>
                  <a:xfrm>
                    <a:off x="2245986" y="3924261"/>
                    <a:ext cx="206180" cy="206424"/>
                    <a:chOff x="2245986" y="3924261"/>
                    <a:chExt cx="206180" cy="206424"/>
                  </a:xfrm>
                </p:grpSpPr>
                <p:grpSp>
                  <p:nvGrpSpPr>
                    <p:cNvPr id="186" name="Group 185"/>
                    <p:cNvGrpSpPr/>
                    <p:nvPr/>
                  </p:nvGrpSpPr>
                  <p:grpSpPr>
                    <a:xfrm>
                      <a:off x="2245986" y="3924261"/>
                      <a:ext cx="206180" cy="206424"/>
                      <a:chOff x="1779323" y="4627897"/>
                      <a:chExt cx="472764" cy="473323"/>
                    </a:xfrm>
                  </p:grpSpPr>
                  <p:sp>
                    <p:nvSpPr>
                      <p:cNvPr id="188" name="Isosceles Triangle 18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89" name="Rectangle 18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90" name="Rectangle 18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187" name="Isosceles Triangle 18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183" name="Rectangle 182"/>
                <p:cNvSpPr/>
                <p:nvPr/>
              </p:nvSpPr>
              <p:spPr>
                <a:xfrm>
                  <a:off x="1531238" y="4125284"/>
                  <a:ext cx="1238588" cy="536989"/>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179" name="Group 178"/>
              <p:cNvGrpSpPr/>
              <p:nvPr/>
            </p:nvGrpSpPr>
            <p:grpSpPr>
              <a:xfrm>
                <a:off x="5439852" y="3936787"/>
                <a:ext cx="514370" cy="398426"/>
                <a:chOff x="5417146" y="4111056"/>
                <a:chExt cx="638512" cy="481432"/>
              </a:xfrm>
            </p:grpSpPr>
            <p:pic>
              <p:nvPicPr>
                <p:cNvPr id="180" name="Picture 2"/>
                <p:cNvPicPr>
                  <a:picLocks noChangeAspect="1" noChangeArrowheads="1"/>
                </p:cNvPicPr>
                <p:nvPr/>
              </p:nvPicPr>
              <p:blipFill rotWithShape="1">
                <a:blip r:embed="rId10" cstate="email">
                  <a:lum bright="100000" contrast="100000"/>
                  <a:extLst>
                    <a:ext uri="{28A0092B-C50C-407E-A947-70E740481C1C}">
                      <a14:useLocalDpi xmlns:a14="http://schemas.microsoft.com/office/drawing/2010/main"/>
                    </a:ext>
                  </a:extLst>
                </a:blip>
                <a:srcRect/>
                <a:stretch/>
              </p:blipFill>
              <p:spPr bwMode="auto">
                <a:xfrm>
                  <a:off x="5417146" y="4111056"/>
                  <a:ext cx="560778" cy="481432"/>
                </a:xfrm>
                <a:prstGeom prst="rect">
                  <a:avLst/>
                </a:prstGeom>
                <a:noFill/>
                <a:ln w="9525">
                  <a:noFill/>
                  <a:miter lim="800000"/>
                  <a:headEnd/>
                  <a:tailEnd/>
                </a:ln>
                <a:effectLst/>
              </p:spPr>
            </p:pic>
            <p:sp>
              <p:nvSpPr>
                <p:cNvPr id="18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sp>
          <p:nvSpPr>
            <p:cNvPr id="171" name="Left-Right Arrow 170"/>
            <p:cNvSpPr/>
            <p:nvPr/>
          </p:nvSpPr>
          <p:spPr>
            <a:xfrm>
              <a:off x="3679671" y="2152983"/>
              <a:ext cx="3233975" cy="18604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endParaRPr lang="en-US" sz="1321" kern="0" dirty="0">
                <a:solidFill>
                  <a:prstClr val="white"/>
                </a:solidFill>
                <a:latin typeface="Calibri"/>
              </a:endParaRPr>
            </a:p>
          </p:txBody>
        </p:sp>
        <p:sp>
          <p:nvSpPr>
            <p:cNvPr id="172" name="Left-Right Arrow 171"/>
            <p:cNvSpPr/>
            <p:nvPr/>
          </p:nvSpPr>
          <p:spPr>
            <a:xfrm rot="1241912">
              <a:off x="3465516" y="2982933"/>
              <a:ext cx="3959251" cy="152291"/>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endParaRPr lang="en-US" sz="1321" kern="0" dirty="0">
                <a:solidFill>
                  <a:prstClr val="white"/>
                </a:solidFill>
                <a:latin typeface="Calibri"/>
              </a:endParaRPr>
            </a:p>
          </p:txBody>
        </p:sp>
        <p:sp>
          <p:nvSpPr>
            <p:cNvPr id="173" name="Left-Right Arrow 172"/>
            <p:cNvSpPr/>
            <p:nvPr/>
          </p:nvSpPr>
          <p:spPr>
            <a:xfrm rot="2213717">
              <a:off x="3373544" y="3100820"/>
              <a:ext cx="2594709" cy="191106"/>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endParaRPr lang="en-US" sz="1321" kern="0" dirty="0">
                <a:solidFill>
                  <a:prstClr val="white"/>
                </a:solidFill>
                <a:latin typeface="Calibri"/>
              </a:endParaRPr>
            </a:p>
          </p:txBody>
        </p:sp>
        <p:sp>
          <p:nvSpPr>
            <p:cNvPr id="174" name="Left-Right Arrow 173"/>
            <p:cNvSpPr/>
            <p:nvPr/>
          </p:nvSpPr>
          <p:spPr>
            <a:xfrm rot="2940567">
              <a:off x="3187839" y="2834842"/>
              <a:ext cx="1374887" cy="141855"/>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endParaRPr lang="en-US" sz="1321" kern="0" dirty="0">
                <a:solidFill>
                  <a:prstClr val="white"/>
                </a:solidFill>
                <a:latin typeface="Calibri"/>
              </a:endParaRPr>
            </a:p>
          </p:txBody>
        </p:sp>
      </p:grpSp>
    </p:spTree>
    <p:extLst>
      <p:ext uri="{BB962C8B-B14F-4D97-AF65-F5344CB8AC3E}">
        <p14:creationId xmlns:p14="http://schemas.microsoft.com/office/powerpoint/2010/main" val="38516923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276"/>
          <p:cNvSpPr>
            <a:spLocks noGrp="1"/>
          </p:cNvSpPr>
          <p:nvPr>
            <p:ph type="title"/>
          </p:nvPr>
        </p:nvSpPr>
        <p:spPr/>
        <p:txBody>
          <a:bodyPr/>
          <a:lstStyle/>
          <a:p>
            <a:r>
              <a:rPr lang="en-US" dirty="0"/>
              <a:t>ExpressRoute Connections</a:t>
            </a:r>
          </a:p>
        </p:txBody>
      </p:sp>
      <p:sp>
        <p:nvSpPr>
          <p:cNvPr id="278" name="Text Placeholder 277"/>
          <p:cNvSpPr>
            <a:spLocks noGrp="1"/>
          </p:cNvSpPr>
          <p:nvPr>
            <p:ph type="body" sz="quarter" idx="4294967295"/>
          </p:nvPr>
        </p:nvSpPr>
        <p:spPr>
          <a:xfrm>
            <a:off x="0" y="1039813"/>
            <a:ext cx="11480800" cy="6070957"/>
          </a:xfrm>
        </p:spPr>
        <p:txBody>
          <a:bodyPr/>
          <a:lstStyle/>
          <a:p>
            <a:r>
              <a:rPr lang="en-US" sz="2800" dirty="0">
                <a:latin typeface="+mn-lt"/>
              </a:rPr>
              <a:t>Private connections between Azure datacenters and infrastructure on your premises or in a colocation environment. </a:t>
            </a:r>
            <a:r>
              <a:rPr lang="en-US" sz="2800" dirty="0">
                <a:gradFill>
                  <a:gsLst>
                    <a:gs pos="1250">
                      <a:srgbClr val="FFFFFF"/>
                    </a:gs>
                    <a:gs pos="100000">
                      <a:srgbClr val="FFFFFF"/>
                    </a:gs>
                  </a:gsLst>
                  <a:lin ang="5400000" scaled="0"/>
                </a:gradFill>
                <a:latin typeface="+mn-lt"/>
              </a:rPr>
              <a:t>Provides lower latency, higher bandwidth and greater availability.</a:t>
            </a: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r>
              <a:rPr lang="en-US" sz="2800" dirty="0">
                <a:latin typeface="+mn-lt"/>
              </a:rPr>
              <a:t>Share an ExpressRoute circuit </a:t>
            </a:r>
          </a:p>
          <a:p>
            <a:pPr marL="0" indent="0">
              <a:buNone/>
            </a:pPr>
            <a:r>
              <a:rPr lang="en-US" sz="2800" dirty="0">
                <a:latin typeface="+mn-lt"/>
              </a:rPr>
              <a:t>across subscriptions (up to 10)</a:t>
            </a:r>
            <a:endParaRPr lang="en-US" sz="2800" dirty="0">
              <a:gradFill>
                <a:gsLst>
                  <a:gs pos="1250">
                    <a:srgbClr val="FFFFFF"/>
                  </a:gs>
                  <a:gs pos="100000">
                    <a:srgbClr val="FFFFFF"/>
                  </a:gs>
                </a:gsLst>
                <a:lin ang="5400000" scaled="0"/>
              </a:gradFill>
              <a:latin typeface="+mn-lt"/>
            </a:endParaRPr>
          </a:p>
          <a:p>
            <a:pPr marL="0" lvl="1" indent="0" defTabSz="914192">
              <a:spcBef>
                <a:spcPts val="588"/>
              </a:spcBef>
              <a:buClr>
                <a:srgbClr val="FFFFFF"/>
              </a:buClr>
              <a:buSzPct val="100000"/>
              <a:buNone/>
            </a:pPr>
            <a:endParaRPr lang="en-US" sz="2745" dirty="0"/>
          </a:p>
        </p:txBody>
      </p:sp>
      <p:grpSp>
        <p:nvGrpSpPr>
          <p:cNvPr id="140" name="Group 139"/>
          <p:cNvGrpSpPr/>
          <p:nvPr/>
        </p:nvGrpSpPr>
        <p:grpSpPr>
          <a:xfrm>
            <a:off x="3521781" y="2030806"/>
            <a:ext cx="8735122" cy="4586499"/>
            <a:chOff x="389436" y="408775"/>
            <a:chExt cx="8648298" cy="4670411"/>
          </a:xfrm>
        </p:grpSpPr>
        <p:sp>
          <p:nvSpPr>
            <p:cNvPr id="141" name="Freeform 128"/>
            <p:cNvSpPr>
              <a:spLocks noChangeAspect="1"/>
            </p:cNvSpPr>
            <p:nvPr/>
          </p:nvSpPr>
          <p:spPr bwMode="black">
            <a:xfrm>
              <a:off x="3226047" y="408775"/>
              <a:ext cx="5811687" cy="467041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a:extLst/>
          </p:spPr>
          <p:txBody>
            <a:bodyPr vert="horz" wrap="square" lIns="0" tIns="0" rIns="0" bIns="0" numCol="1" anchor="ctr" anchorCtr="0" compatLnSpc="1">
              <a:prstTxWarp prst="textNoShape">
                <a:avLst/>
              </a:prstTxWarp>
            </a:bodyPr>
            <a:lstStyle/>
            <a:p>
              <a:pPr defTabSz="896042">
                <a:defRPr/>
              </a:pPr>
              <a:endParaRPr lang="en-US" sz="1350" kern="0" dirty="0">
                <a:solidFill>
                  <a:prstClr val="white"/>
                </a:solidFill>
                <a:latin typeface="Calibri"/>
              </a:endParaRPr>
            </a:p>
          </p:txBody>
        </p:sp>
        <p:sp>
          <p:nvSpPr>
            <p:cNvPr id="142" name="TextBox 141"/>
            <p:cNvSpPr txBox="1"/>
            <p:nvPr/>
          </p:nvSpPr>
          <p:spPr>
            <a:xfrm>
              <a:off x="5330032" y="668016"/>
              <a:ext cx="1318799" cy="305355"/>
            </a:xfrm>
            <a:prstGeom prst="rect">
              <a:avLst/>
            </a:prstGeom>
            <a:noFill/>
          </p:spPr>
          <p:txBody>
            <a:bodyPr wrap="none" rtlCol="0">
              <a:spAutoFit/>
            </a:bodyPr>
            <a:lstStyle/>
            <a:p>
              <a:pPr algn="ctr" defTabSz="896042">
                <a:defRPr/>
              </a:pPr>
              <a:r>
                <a:rPr lang="en-US" sz="1321" b="1" kern="0" dirty="0">
                  <a:solidFill>
                    <a:prstClr val="white"/>
                  </a:solidFill>
                  <a:effectLst>
                    <a:outerShdw blurRad="38100" dist="38100" dir="2700000" algn="tl">
                      <a:srgbClr val="000000">
                        <a:alpha val="43137"/>
                      </a:srgbClr>
                    </a:outerShdw>
                  </a:effectLst>
                  <a:latin typeface="Calibri"/>
                </a:rPr>
                <a:t>Microsoft Azure</a:t>
              </a:r>
            </a:p>
          </p:txBody>
        </p:sp>
        <p:sp>
          <p:nvSpPr>
            <p:cNvPr id="143" name="Rectangle 142"/>
            <p:cNvSpPr/>
            <p:nvPr/>
          </p:nvSpPr>
          <p:spPr bwMode="auto">
            <a:xfrm>
              <a:off x="389436" y="1067383"/>
              <a:ext cx="2651210" cy="265121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47" tIns="34275" rIns="68547" bIns="34275" numCol="1" rtlCol="0" anchor="t" anchorCtr="0" compatLnSpc="1">
              <a:prstTxWarp prst="textNoShape">
                <a:avLst/>
              </a:prstTxWarp>
            </a:bodyPr>
            <a:lstStyle/>
            <a:p>
              <a:pPr algn="ctr" defTabSz="685180" fontAlgn="base">
                <a:lnSpc>
                  <a:spcPct val="90000"/>
                </a:lnSpc>
                <a:spcBef>
                  <a:spcPct val="0"/>
                </a:spcBef>
                <a:spcAft>
                  <a:spcPct val="0"/>
                </a:spcAft>
                <a:defRPr/>
              </a:pPr>
              <a:r>
                <a:rPr lang="en-US" b="1" kern="0" dirty="0">
                  <a:gradFill>
                    <a:gsLst>
                      <a:gs pos="0">
                        <a:srgbClr val="FFFFFF"/>
                      </a:gs>
                      <a:gs pos="100000">
                        <a:srgbClr val="FFFFFF"/>
                      </a:gs>
                    </a:gsLst>
                    <a:lin ang="5400000" scaled="0"/>
                  </a:gradFill>
                  <a:latin typeface="Segoe UI Light" pitchFamily="34" charset="0"/>
                </a:rPr>
                <a:t>On-premises Network</a:t>
              </a:r>
              <a:endParaRPr lang="en-US" sz="787" b="1" kern="0" dirty="0">
                <a:solidFill>
                  <a:srgbClr val="FFFFFF">
                    <a:alpha val="99000"/>
                  </a:srgbClr>
                </a:solidFill>
                <a:latin typeface="Calibri"/>
              </a:endParaRPr>
            </a:p>
          </p:txBody>
        </p:sp>
        <p:pic>
          <p:nvPicPr>
            <p:cNvPr id="144" name="Picture 6" descr="\\magnum\Projects\Microsoft\Cloud Power FY12\Design\Icons\PNGs\Server_2.png"/>
            <p:cNvPicPr>
              <a:picLocks noChangeAspect="1" noChangeArrowheads="1"/>
            </p:cNvPicPr>
            <p:nvPr/>
          </p:nvPicPr>
          <p:blipFill rotWithShape="1">
            <a:blip r:embed="rId3" cstate="email">
              <a:lum bright="100000"/>
              <a:extLst>
                <a:ext uri="{28A0092B-C50C-407E-A947-70E740481C1C}">
                  <a14:useLocalDpi xmlns:a14="http://schemas.microsoft.com/office/drawing/2010/main"/>
                </a:ext>
              </a:extLst>
            </a:blip>
            <a:srcRect/>
            <a:stretch/>
          </p:blipFill>
          <p:spPr bwMode="auto">
            <a:xfrm>
              <a:off x="2561991" y="1391295"/>
              <a:ext cx="271940" cy="544808"/>
            </a:xfrm>
            <a:prstGeom prst="rect">
              <a:avLst/>
            </a:prstGeom>
            <a:noFill/>
          </p:spPr>
        </p:pic>
        <p:sp>
          <p:nvSpPr>
            <p:cNvPr id="145" name="Rectangle 144"/>
            <p:cNvSpPr/>
            <p:nvPr/>
          </p:nvSpPr>
          <p:spPr>
            <a:xfrm>
              <a:off x="2153537" y="1820219"/>
              <a:ext cx="879430" cy="352925"/>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Proxy / </a:t>
              </a:r>
            </a:p>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Internet edge</a:t>
              </a:r>
            </a:p>
          </p:txBody>
        </p:sp>
        <p:grpSp>
          <p:nvGrpSpPr>
            <p:cNvPr id="146" name="Group 145"/>
            <p:cNvGrpSpPr/>
            <p:nvPr/>
          </p:nvGrpSpPr>
          <p:grpSpPr>
            <a:xfrm>
              <a:off x="1383819" y="1522896"/>
              <a:ext cx="665447" cy="481432"/>
              <a:chOff x="2870782" y="2512291"/>
              <a:chExt cx="791194" cy="572406"/>
            </a:xfrm>
          </p:grpSpPr>
          <p:pic>
            <p:nvPicPr>
              <p:cNvPr id="275" name="Picture 2"/>
              <p:cNvPicPr>
                <a:picLocks noChangeAspect="1" noChangeArrowheads="1"/>
              </p:cNvPicPr>
              <p:nvPr/>
            </p:nvPicPr>
            <p:blipFill rotWithShape="1">
              <a:blip r:embed="rId4" cstate="email">
                <a:lum bright="100000" contrast="100000"/>
                <a:extLst>
                  <a:ext uri="{28A0092B-C50C-407E-A947-70E740481C1C}">
                    <a14:useLocalDpi xmlns:a14="http://schemas.microsoft.com/office/drawing/2010/main"/>
                  </a:ext>
                </a:extLst>
              </a:blip>
              <a:srcRect/>
              <a:stretch/>
            </p:blipFill>
            <p:spPr bwMode="auto">
              <a:xfrm>
                <a:off x="2870782" y="2512291"/>
                <a:ext cx="666746" cy="572406"/>
              </a:xfrm>
              <a:prstGeom prst="rect">
                <a:avLst/>
              </a:prstGeom>
              <a:noFill/>
              <a:ln w="9525">
                <a:noFill/>
                <a:miter lim="800000"/>
                <a:headEnd/>
                <a:tailEnd/>
              </a:ln>
              <a:effectLst/>
            </p:spPr>
          </p:pic>
          <p:sp>
            <p:nvSpPr>
              <p:cNvPr id="276"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sp>
          <p:nvSpPr>
            <p:cNvPr id="147" name="Rectangle 146"/>
            <p:cNvSpPr/>
            <p:nvPr/>
          </p:nvSpPr>
          <p:spPr>
            <a:xfrm>
              <a:off x="1361723" y="1962764"/>
              <a:ext cx="709638" cy="223468"/>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IIS Servers</a:t>
              </a:r>
            </a:p>
          </p:txBody>
        </p:sp>
        <p:grpSp>
          <p:nvGrpSpPr>
            <p:cNvPr id="148" name="Group 147"/>
            <p:cNvGrpSpPr/>
            <p:nvPr/>
          </p:nvGrpSpPr>
          <p:grpSpPr>
            <a:xfrm>
              <a:off x="1377591" y="2183287"/>
              <a:ext cx="677900" cy="738812"/>
              <a:chOff x="1707415" y="3451570"/>
              <a:chExt cx="886225" cy="965853"/>
            </a:xfrm>
          </p:grpSpPr>
          <p:grpSp>
            <p:nvGrpSpPr>
              <p:cNvPr id="266" name="Group 265"/>
              <p:cNvGrpSpPr/>
              <p:nvPr/>
            </p:nvGrpSpPr>
            <p:grpSpPr>
              <a:xfrm>
                <a:off x="1972774" y="3451570"/>
                <a:ext cx="479392" cy="712232"/>
                <a:chOff x="1972774" y="3451570"/>
                <a:chExt cx="479392" cy="712232"/>
              </a:xfrm>
            </p:grpSpPr>
            <p:pic>
              <p:nvPicPr>
                <p:cNvPr id="268" name="Picture 6" descr="\\magnum\Projects\Microsoft\Cloud Power FY12\Design\Icons\PNGs\Server_2.png"/>
                <p:cNvPicPr>
                  <a:picLocks noChangeAspect="1" noChangeArrowheads="1"/>
                </p:cNvPicPr>
                <p:nvPr/>
              </p:nvPicPr>
              <p:blipFill rotWithShape="1">
                <a:blip r:embed="rId3" cstate="email">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noFill/>
              </p:spPr>
            </p:pic>
            <p:grpSp>
              <p:nvGrpSpPr>
                <p:cNvPr id="269" name="Group 268"/>
                <p:cNvGrpSpPr/>
                <p:nvPr/>
              </p:nvGrpSpPr>
              <p:grpSpPr>
                <a:xfrm>
                  <a:off x="2245986" y="3924261"/>
                  <a:ext cx="206180" cy="206424"/>
                  <a:chOff x="2245986" y="3924261"/>
                  <a:chExt cx="206180" cy="206424"/>
                </a:xfrm>
              </p:grpSpPr>
              <p:grpSp>
                <p:nvGrpSpPr>
                  <p:cNvPr id="270" name="Group 269"/>
                  <p:cNvGrpSpPr/>
                  <p:nvPr/>
                </p:nvGrpSpPr>
                <p:grpSpPr>
                  <a:xfrm>
                    <a:off x="2245986" y="3924261"/>
                    <a:ext cx="206180" cy="206424"/>
                    <a:chOff x="1779323" y="4627897"/>
                    <a:chExt cx="472764" cy="473323"/>
                  </a:xfrm>
                </p:grpSpPr>
                <p:sp>
                  <p:nvSpPr>
                    <p:cNvPr id="272" name="Isosceles Triangle 271"/>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73" name="Rectangle 272"/>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74" name="Rectangle 273"/>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71" name="Isosceles Triangle 270"/>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67" name="Rectangle 266"/>
              <p:cNvSpPr/>
              <p:nvPr/>
            </p:nvSpPr>
            <p:spPr>
              <a:xfrm>
                <a:off x="1707415" y="4125282"/>
                <a:ext cx="886225" cy="292141"/>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pic>
          <p:nvPicPr>
            <p:cNvPr id="149" name="Picture 2"/>
            <p:cNvPicPr>
              <a:picLocks noChangeAspect="1" noChangeArrowheads="1"/>
            </p:cNvPicPr>
            <p:nvPr/>
          </p:nvPicPr>
          <p:blipFill rotWithShape="1">
            <a:blip r:embed="rId4" cstate="email">
              <a:lum bright="100000" contrast="100000"/>
              <a:extLst>
                <a:ext uri="{28A0092B-C50C-407E-A947-70E740481C1C}">
                  <a14:useLocalDpi xmlns:a14="http://schemas.microsoft.com/office/drawing/2010/main"/>
                </a:ext>
              </a:extLst>
            </a:blip>
            <a:srcRect/>
            <a:stretch/>
          </p:blipFill>
          <p:spPr bwMode="auto">
            <a:xfrm>
              <a:off x="630692" y="1535365"/>
              <a:ext cx="560778" cy="481432"/>
            </a:xfrm>
            <a:prstGeom prst="rect">
              <a:avLst/>
            </a:prstGeom>
            <a:noFill/>
            <a:ln w="9525">
              <a:noFill/>
              <a:miter lim="800000"/>
              <a:headEnd/>
              <a:tailEnd/>
            </a:ln>
            <a:effectLst/>
          </p:spPr>
        </p:pic>
        <p:sp>
          <p:nvSpPr>
            <p:cNvPr id="150" name="Rectangle 149"/>
            <p:cNvSpPr/>
            <p:nvPr/>
          </p:nvSpPr>
          <p:spPr>
            <a:xfrm>
              <a:off x="625953" y="1984759"/>
              <a:ext cx="676313" cy="223468"/>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SQL Farm</a:t>
              </a:r>
            </a:p>
          </p:txBody>
        </p:sp>
        <p:grpSp>
          <p:nvGrpSpPr>
            <p:cNvPr id="151" name="Group 150"/>
            <p:cNvGrpSpPr/>
            <p:nvPr/>
          </p:nvGrpSpPr>
          <p:grpSpPr>
            <a:xfrm>
              <a:off x="1347421" y="2851823"/>
              <a:ext cx="738242" cy="808150"/>
              <a:chOff x="1809804" y="4442923"/>
              <a:chExt cx="965110" cy="1016407"/>
            </a:xfrm>
          </p:grpSpPr>
          <p:pic>
            <p:nvPicPr>
              <p:cNvPr id="263" name="Picture 2"/>
              <p:cNvPicPr>
                <a:picLocks noChangeAspect="1" noChangeArrowheads="1"/>
              </p:cNvPicPr>
              <p:nvPr/>
            </p:nvPicPr>
            <p:blipFill>
              <a:blip r:embed="rId5" cstate="email">
                <a:lum bright="100000" contrast="100000"/>
                <a:extLst>
                  <a:ext uri="{28A0092B-C50C-407E-A947-70E740481C1C}">
                    <a14:useLocalDpi xmlns:a14="http://schemas.microsoft.com/office/drawing/2010/main"/>
                  </a:ext>
                </a:extLst>
              </a:blip>
              <a:srcRect/>
              <a:stretch>
                <a:fillRect/>
              </a:stretch>
            </p:blipFill>
            <p:spPr bwMode="auto">
              <a:xfrm>
                <a:off x="1809804" y="4442923"/>
                <a:ext cx="965110" cy="884298"/>
              </a:xfrm>
              <a:prstGeom prst="rect">
                <a:avLst/>
              </a:prstGeom>
              <a:noFill/>
              <a:ln w="9525">
                <a:noFill/>
                <a:miter lim="800000"/>
                <a:headEnd/>
                <a:tailEnd/>
              </a:ln>
              <a:effectLst/>
            </p:spPr>
          </p:pic>
          <p:sp>
            <p:nvSpPr>
              <p:cNvPr id="264" name="Rectangle 263"/>
              <p:cNvSpPr/>
              <p:nvPr/>
            </p:nvSpPr>
            <p:spPr>
              <a:xfrm>
                <a:off x="1820157" y="5178275"/>
                <a:ext cx="875852" cy="281055"/>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Exchange</a:t>
                </a:r>
              </a:p>
            </p:txBody>
          </p:sp>
          <p:sp>
            <p:nvSpPr>
              <p:cNvPr id="265" name="Freeform 128"/>
              <p:cNvSpPr>
                <a:spLocks noEditPoints="1"/>
              </p:cNvSpPr>
              <p:nvPr/>
            </p:nvSpPr>
            <p:spPr bwMode="black">
              <a:xfrm>
                <a:off x="2433694" y="4961317"/>
                <a:ext cx="322748" cy="2257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03" tIns="30850" rIns="61703" bIns="30850" numCol="1" anchor="t" anchorCtr="0" compatLnSpc="1">
                <a:prstTxWarp prst="textNoShape">
                  <a:avLst/>
                </a:prstTxWarp>
              </a:bodyPr>
              <a:lstStyle/>
              <a:p>
                <a:pPr defTabSz="685512">
                  <a:defRPr/>
                </a:pPr>
                <a:endParaRPr lang="en-US" sz="1200" kern="0" dirty="0">
                  <a:solidFill>
                    <a:srgbClr val="FFFFFF"/>
                  </a:solidFill>
                </a:endParaRPr>
              </a:p>
            </p:txBody>
          </p:sp>
        </p:grpSp>
        <p:sp>
          <p:nvSpPr>
            <p:cNvPr id="152" name="Freeform 27"/>
            <p:cNvSpPr>
              <a:spLocks noChangeAspect="1" noEditPoints="1"/>
            </p:cNvSpPr>
            <p:nvPr/>
          </p:nvSpPr>
          <p:spPr bwMode="black">
            <a:xfrm>
              <a:off x="611375" y="2204216"/>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153" name="Freeform 27"/>
            <p:cNvSpPr>
              <a:spLocks noChangeAspect="1" noEditPoints="1"/>
            </p:cNvSpPr>
            <p:nvPr/>
          </p:nvSpPr>
          <p:spPr bwMode="black">
            <a:xfrm>
              <a:off x="611375" y="2569055"/>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154" name="Freeform 27"/>
            <p:cNvSpPr>
              <a:spLocks noChangeAspect="1" noEditPoints="1"/>
            </p:cNvSpPr>
            <p:nvPr/>
          </p:nvSpPr>
          <p:spPr bwMode="black">
            <a:xfrm>
              <a:off x="611375" y="2933894"/>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155" name="Freeform 27"/>
            <p:cNvSpPr>
              <a:spLocks noChangeAspect="1" noEditPoints="1"/>
            </p:cNvSpPr>
            <p:nvPr/>
          </p:nvSpPr>
          <p:spPr bwMode="black">
            <a:xfrm>
              <a:off x="611375" y="3298732"/>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156" name="Freeform 92"/>
            <p:cNvSpPr>
              <a:spLocks noEditPoints="1"/>
            </p:cNvSpPr>
            <p:nvPr/>
          </p:nvSpPr>
          <p:spPr bwMode="black">
            <a:xfrm>
              <a:off x="2430815" y="1658164"/>
              <a:ext cx="146336" cy="1993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157" name="Left-Right Arrow 156"/>
            <p:cNvSpPr/>
            <p:nvPr/>
          </p:nvSpPr>
          <p:spPr>
            <a:xfrm>
              <a:off x="3020251" y="2339869"/>
              <a:ext cx="1557928" cy="845498"/>
            </a:xfrm>
            <a:prstGeom prst="leftRightArrow">
              <a:avLst>
                <a:gd name="adj1" fmla="val 50000"/>
                <a:gd name="adj2" fmla="val 30483"/>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r>
                <a:rPr lang="en-US" sz="1321" kern="0" dirty="0">
                  <a:solidFill>
                    <a:prstClr val="white"/>
                  </a:solidFill>
                  <a:latin typeface="Calibri"/>
                </a:rPr>
                <a:t>ExpressRoute</a:t>
              </a:r>
            </a:p>
          </p:txBody>
        </p:sp>
        <p:grpSp>
          <p:nvGrpSpPr>
            <p:cNvPr id="158" name="Group 157"/>
            <p:cNvGrpSpPr/>
            <p:nvPr/>
          </p:nvGrpSpPr>
          <p:grpSpPr>
            <a:xfrm>
              <a:off x="5631424" y="952254"/>
              <a:ext cx="566822" cy="613165"/>
              <a:chOff x="6880468" y="2464880"/>
              <a:chExt cx="672369" cy="695849"/>
            </a:xfrm>
          </p:grpSpPr>
          <p:sp>
            <p:nvSpPr>
              <p:cNvPr id="259" name="Freeform 22"/>
              <p:cNvSpPr>
                <a:spLocks noEditPoints="1"/>
              </p:cNvSpPr>
              <p:nvPr/>
            </p:nvSpPr>
            <p:spPr bwMode="auto">
              <a:xfrm flipH="1">
                <a:off x="7292232" y="2713726"/>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nvGrpSpPr>
              <p:cNvPr id="260" name="Group 259"/>
              <p:cNvGrpSpPr/>
              <p:nvPr/>
            </p:nvGrpSpPr>
            <p:grpSpPr>
              <a:xfrm>
                <a:off x="6880468" y="2464880"/>
                <a:ext cx="672369" cy="695849"/>
                <a:chOff x="6880468" y="2464880"/>
                <a:chExt cx="672369" cy="695849"/>
              </a:xfrm>
            </p:grpSpPr>
            <p:pic>
              <p:nvPicPr>
                <p:cNvPr id="261" name="Picture 2"/>
                <p:cNvPicPr>
                  <a:picLocks noChangeAspect="1" noChangeArrowheads="1"/>
                </p:cNvPicPr>
                <p:nvPr/>
              </p:nvPicPr>
              <p:blipFill rotWithShape="1">
                <a:blip r:embed="rId6" cstate="email">
                  <a:lum bright="100000" contrast="100000"/>
                  <a:extLst>
                    <a:ext uri="{28A0092B-C50C-407E-A947-70E740481C1C}">
                      <a14:useLocalDpi xmlns:a14="http://schemas.microsoft.com/office/drawing/2010/main"/>
                    </a:ext>
                  </a:extLst>
                </a:blip>
                <a:srcRect/>
                <a:stretch/>
              </p:blipFill>
              <p:spPr bwMode="auto">
                <a:xfrm>
                  <a:off x="6930355" y="2464880"/>
                  <a:ext cx="560778" cy="481432"/>
                </a:xfrm>
                <a:prstGeom prst="rect">
                  <a:avLst/>
                </a:prstGeom>
                <a:noFill/>
                <a:ln w="9525">
                  <a:noFill/>
                  <a:miter lim="800000"/>
                  <a:headEnd/>
                  <a:tailEnd/>
                </a:ln>
                <a:effectLst/>
              </p:spPr>
            </p:pic>
            <p:sp>
              <p:nvSpPr>
                <p:cNvPr id="262" name="Rectangle 261"/>
                <p:cNvSpPr/>
                <p:nvPr/>
              </p:nvSpPr>
              <p:spPr>
                <a:xfrm>
                  <a:off x="6880468" y="2907127"/>
                  <a:ext cx="672369" cy="253602"/>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SQL DB</a:t>
                  </a:r>
                </a:p>
              </p:txBody>
            </p:sp>
          </p:grpSp>
        </p:grpSp>
        <p:grpSp>
          <p:nvGrpSpPr>
            <p:cNvPr id="159" name="Group 158"/>
            <p:cNvGrpSpPr/>
            <p:nvPr/>
          </p:nvGrpSpPr>
          <p:grpSpPr>
            <a:xfrm>
              <a:off x="5014010" y="980280"/>
              <a:ext cx="581103" cy="609011"/>
              <a:chOff x="6410429" y="1877391"/>
              <a:chExt cx="772151" cy="944478"/>
            </a:xfrm>
          </p:grpSpPr>
          <p:sp>
            <p:nvSpPr>
              <p:cNvPr id="257" name="Freeform 22"/>
              <p:cNvSpPr>
                <a:spLocks noEditPoints="1"/>
              </p:cNvSpPr>
              <p:nvPr/>
            </p:nvSpPr>
            <p:spPr bwMode="auto">
              <a:xfrm flipH="1">
                <a:off x="6545081" y="1877391"/>
                <a:ext cx="502847" cy="57829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258" name="Rectangle 257"/>
              <p:cNvSpPr/>
              <p:nvPr/>
            </p:nvSpPr>
            <p:spPr>
              <a:xfrm>
                <a:off x="6410429" y="2475306"/>
                <a:ext cx="772151" cy="346563"/>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Storage</a:t>
                </a:r>
              </a:p>
            </p:txBody>
          </p:sp>
        </p:grpSp>
        <p:grpSp>
          <p:nvGrpSpPr>
            <p:cNvPr id="160" name="Group 159"/>
            <p:cNvGrpSpPr/>
            <p:nvPr/>
          </p:nvGrpSpPr>
          <p:grpSpPr>
            <a:xfrm>
              <a:off x="6233109" y="996567"/>
              <a:ext cx="647750" cy="599328"/>
              <a:chOff x="5908428" y="1161815"/>
              <a:chExt cx="647750" cy="599328"/>
            </a:xfrm>
          </p:grpSpPr>
          <p:sp>
            <p:nvSpPr>
              <p:cNvPr id="255" name="Freeform 6"/>
              <p:cNvSpPr>
                <a:spLocks noChangeAspect="1" noEditPoints="1"/>
              </p:cNvSpPr>
              <p:nvPr/>
            </p:nvSpPr>
            <p:spPr bwMode="black">
              <a:xfrm>
                <a:off x="6019592" y="1161815"/>
                <a:ext cx="436367" cy="398780"/>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256" name="Rectangle 255"/>
              <p:cNvSpPr/>
              <p:nvPr/>
            </p:nvSpPr>
            <p:spPr>
              <a:xfrm>
                <a:off x="5908428" y="1537675"/>
                <a:ext cx="647750" cy="223468"/>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Websites</a:t>
                </a:r>
              </a:p>
            </p:txBody>
          </p:sp>
        </p:grpSp>
        <p:grpSp>
          <p:nvGrpSpPr>
            <p:cNvPr id="161" name="Group 160"/>
            <p:cNvGrpSpPr/>
            <p:nvPr/>
          </p:nvGrpSpPr>
          <p:grpSpPr>
            <a:xfrm>
              <a:off x="5214805" y="3773479"/>
              <a:ext cx="1825582" cy="1216439"/>
              <a:chOff x="4760670" y="3844153"/>
              <a:chExt cx="1825582" cy="1216439"/>
            </a:xfrm>
          </p:grpSpPr>
          <p:sp>
            <p:nvSpPr>
              <p:cNvPr id="23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BBB59">
                  <a:lumMod val="50000"/>
                </a:srgbClr>
              </a:solid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6042">
                  <a:defRPr/>
                </a:pPr>
                <a:r>
                  <a:rPr lang="en-US" sz="1350" kern="0" dirty="0">
                    <a:solidFill>
                      <a:prstClr val="white"/>
                    </a:solidFill>
                    <a:latin typeface="Calibri"/>
                  </a:rPr>
                  <a:t>Marketing</a:t>
                </a:r>
              </a:p>
            </p:txBody>
          </p:sp>
          <p:grpSp>
            <p:nvGrpSpPr>
              <p:cNvPr id="236" name="Group 235"/>
              <p:cNvGrpSpPr/>
              <p:nvPr/>
            </p:nvGrpSpPr>
            <p:grpSpPr>
              <a:xfrm>
                <a:off x="4905409" y="4577947"/>
                <a:ext cx="266627" cy="427381"/>
                <a:chOff x="9293863" y="2567228"/>
                <a:chExt cx="444336" cy="712232"/>
              </a:xfrm>
            </p:grpSpPr>
            <p:sp>
              <p:nvSpPr>
                <p:cNvPr id="25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50" tIns="34277" rIns="68550" bIns="34277" numCol="1" anchor="t" anchorCtr="0" compatLnSpc="1">
                  <a:prstTxWarp prst="textNoShape">
                    <a:avLst/>
                  </a:prstTxWarp>
                </a:bodyPr>
                <a:lstStyle/>
                <a:p>
                  <a:pPr defTabSz="896042">
                    <a:defRPr/>
                  </a:pPr>
                  <a:endParaRPr lang="en-US" sz="1350" kern="0" dirty="0">
                    <a:solidFill>
                      <a:prstClr val="black"/>
                    </a:solidFill>
                    <a:latin typeface="Calibri"/>
                  </a:endParaRPr>
                </a:p>
              </p:txBody>
            </p:sp>
            <p:pic>
              <p:nvPicPr>
                <p:cNvPr id="254" name="Picture 6" descr="\\magnum\Projects\Microsoft\Cloud Power FY12\Design\Icons\PNGs\Server_2.png"/>
                <p:cNvPicPr>
                  <a:picLocks noChangeAspect="1" noChangeArrowheads="1"/>
                </p:cNvPicPr>
                <p:nvPr/>
              </p:nvPicPr>
              <p:blipFill rotWithShape="1">
                <a:blip r:embed="rId7" cstate="email">
                  <a:lum bright="100000"/>
                  <a:extLst>
                    <a:ext uri="{28A0092B-C50C-407E-A947-70E740481C1C}">
                      <a14:useLocalDpi xmlns:a14="http://schemas.microsoft.com/office/drawing/2010/main"/>
                    </a:ext>
                  </a:extLst>
                </a:blip>
                <a:srcRect/>
                <a:stretch/>
              </p:blipFill>
              <p:spPr bwMode="auto">
                <a:xfrm>
                  <a:off x="9293863" y="2567228"/>
                  <a:ext cx="355510" cy="712232"/>
                </a:xfrm>
                <a:prstGeom prst="rect">
                  <a:avLst/>
                </a:prstGeom>
                <a:noFill/>
              </p:spPr>
            </p:pic>
          </p:grpSp>
          <p:grpSp>
            <p:nvGrpSpPr>
              <p:cNvPr id="237" name="Group 236"/>
              <p:cNvGrpSpPr/>
              <p:nvPr/>
            </p:nvGrpSpPr>
            <p:grpSpPr>
              <a:xfrm>
                <a:off x="5284190" y="4424430"/>
                <a:ext cx="485947" cy="315950"/>
                <a:chOff x="2870782" y="2512291"/>
                <a:chExt cx="791194" cy="572406"/>
              </a:xfrm>
            </p:grpSpPr>
            <p:pic>
              <p:nvPicPr>
                <p:cNvPr id="251" name="Picture 2"/>
                <p:cNvPicPr>
                  <a:picLocks noChangeAspect="1" noChangeArrowheads="1"/>
                </p:cNvPicPr>
                <p:nvPr/>
              </p:nvPicPr>
              <p:blipFill rotWithShape="1">
                <a:blip r:embed="rId8" cstate="email">
                  <a:lum bright="100000" contrast="100000"/>
                  <a:extLst>
                    <a:ext uri="{28A0092B-C50C-407E-A947-70E740481C1C}">
                      <a14:useLocalDpi xmlns:a14="http://schemas.microsoft.com/office/drawing/2010/main"/>
                    </a:ext>
                  </a:extLst>
                </a:blip>
                <a:srcRect/>
                <a:stretch/>
              </p:blipFill>
              <p:spPr bwMode="auto">
                <a:xfrm>
                  <a:off x="2870782" y="2512291"/>
                  <a:ext cx="666746" cy="572406"/>
                </a:xfrm>
                <a:prstGeom prst="rect">
                  <a:avLst/>
                </a:prstGeom>
                <a:noFill/>
                <a:ln w="9525">
                  <a:noFill/>
                  <a:miter lim="800000"/>
                  <a:headEnd/>
                  <a:tailEnd/>
                </a:ln>
                <a:effectLst/>
              </p:spPr>
            </p:pic>
            <p:sp>
              <p:nvSpPr>
                <p:cNvPr id="25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nvGrpSpPr>
              <p:cNvPr id="238" name="Group 237"/>
              <p:cNvGrpSpPr/>
              <p:nvPr/>
            </p:nvGrpSpPr>
            <p:grpSpPr>
              <a:xfrm>
                <a:off x="5879196" y="4177966"/>
                <a:ext cx="677901" cy="503835"/>
                <a:chOff x="1531238" y="3451570"/>
                <a:chExt cx="1238588" cy="1210703"/>
              </a:xfrm>
            </p:grpSpPr>
            <p:grpSp>
              <p:nvGrpSpPr>
                <p:cNvPr id="242" name="Group 241"/>
                <p:cNvGrpSpPr/>
                <p:nvPr/>
              </p:nvGrpSpPr>
              <p:grpSpPr>
                <a:xfrm>
                  <a:off x="1972774" y="3451570"/>
                  <a:ext cx="479392" cy="712232"/>
                  <a:chOff x="1972774" y="3451570"/>
                  <a:chExt cx="479392" cy="712232"/>
                </a:xfrm>
              </p:grpSpPr>
              <p:pic>
                <p:nvPicPr>
                  <p:cNvPr id="244" name="Picture 6" descr="\\magnum\Projects\Microsoft\Cloud Power FY12\Design\Icons\PNGs\Server_2.png"/>
                  <p:cNvPicPr>
                    <a:picLocks noChangeAspect="1" noChangeArrowheads="1"/>
                  </p:cNvPicPr>
                  <p:nvPr/>
                </p:nvPicPr>
                <p:blipFill rotWithShape="1">
                  <a:blip r:embed="rId9" cstate="email">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noFill/>
                </p:spPr>
              </p:pic>
              <p:grpSp>
                <p:nvGrpSpPr>
                  <p:cNvPr id="245" name="Group 244"/>
                  <p:cNvGrpSpPr/>
                  <p:nvPr/>
                </p:nvGrpSpPr>
                <p:grpSpPr>
                  <a:xfrm>
                    <a:off x="2245986" y="3924261"/>
                    <a:ext cx="206180" cy="206424"/>
                    <a:chOff x="2245986" y="3924261"/>
                    <a:chExt cx="206180" cy="206424"/>
                  </a:xfrm>
                </p:grpSpPr>
                <p:grpSp>
                  <p:nvGrpSpPr>
                    <p:cNvPr id="246" name="Group 245"/>
                    <p:cNvGrpSpPr/>
                    <p:nvPr/>
                  </p:nvGrpSpPr>
                  <p:grpSpPr>
                    <a:xfrm>
                      <a:off x="2245986" y="3924261"/>
                      <a:ext cx="206180" cy="206424"/>
                      <a:chOff x="1779323" y="4627897"/>
                      <a:chExt cx="472764" cy="473323"/>
                    </a:xfrm>
                  </p:grpSpPr>
                  <p:sp>
                    <p:nvSpPr>
                      <p:cNvPr id="248" name="Isosceles Triangle 24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49" name="Rectangle 24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50" name="Rectangle 24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47" name="Isosceles Triangle 24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43" name="Rectangle 242"/>
                <p:cNvSpPr/>
                <p:nvPr/>
              </p:nvSpPr>
              <p:spPr>
                <a:xfrm>
                  <a:off x="1531238" y="4125284"/>
                  <a:ext cx="1238588" cy="536989"/>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239" name="Group 238"/>
              <p:cNvGrpSpPr/>
              <p:nvPr/>
            </p:nvGrpSpPr>
            <p:grpSpPr>
              <a:xfrm>
                <a:off x="5439852" y="3936787"/>
                <a:ext cx="514370" cy="398426"/>
                <a:chOff x="5417146" y="4111056"/>
                <a:chExt cx="638512" cy="481432"/>
              </a:xfrm>
            </p:grpSpPr>
            <p:pic>
              <p:nvPicPr>
                <p:cNvPr id="240" name="Picture 2"/>
                <p:cNvPicPr>
                  <a:picLocks noChangeAspect="1" noChangeArrowheads="1"/>
                </p:cNvPicPr>
                <p:nvPr/>
              </p:nvPicPr>
              <p:blipFill rotWithShape="1">
                <a:blip r:embed="rId10" cstate="email">
                  <a:lum bright="100000" contrast="100000"/>
                  <a:extLst>
                    <a:ext uri="{28A0092B-C50C-407E-A947-70E740481C1C}">
                      <a14:useLocalDpi xmlns:a14="http://schemas.microsoft.com/office/drawing/2010/main"/>
                    </a:ext>
                  </a:extLst>
                </a:blip>
                <a:srcRect/>
                <a:stretch/>
              </p:blipFill>
              <p:spPr bwMode="auto">
                <a:xfrm>
                  <a:off x="5417146" y="4111056"/>
                  <a:ext cx="560778" cy="481432"/>
                </a:xfrm>
                <a:prstGeom prst="rect">
                  <a:avLst/>
                </a:prstGeom>
                <a:noFill/>
                <a:ln w="9525">
                  <a:noFill/>
                  <a:miter lim="800000"/>
                  <a:headEnd/>
                  <a:tailEnd/>
                </a:ln>
                <a:effectLst/>
              </p:spPr>
            </p:pic>
            <p:sp>
              <p:nvSpPr>
                <p:cNvPr id="24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pic>
          <p:nvPicPr>
            <p:cNvPr id="162" name="Picture 6" descr="\\magnum\Projects\Microsoft\Cloud Power FY12\Design\Icons\PNGs\Server_2.png"/>
            <p:cNvPicPr>
              <a:picLocks noChangeAspect="1" noChangeArrowheads="1"/>
            </p:cNvPicPr>
            <p:nvPr/>
          </p:nvPicPr>
          <p:blipFill rotWithShape="1">
            <a:blip r:embed="rId3" cstate="email">
              <a:lum bright="100000"/>
              <a:extLst>
                <a:ext uri="{28A0092B-C50C-407E-A947-70E740481C1C}">
                  <a14:useLocalDpi xmlns:a14="http://schemas.microsoft.com/office/drawing/2010/main"/>
                </a:ext>
              </a:extLst>
            </a:blip>
            <a:srcRect/>
            <a:stretch/>
          </p:blipFill>
          <p:spPr bwMode="auto">
            <a:xfrm>
              <a:off x="2579079" y="2136012"/>
              <a:ext cx="271940" cy="544808"/>
            </a:xfrm>
            <a:prstGeom prst="rect">
              <a:avLst/>
            </a:prstGeom>
            <a:noFill/>
          </p:spPr>
        </p:pic>
        <p:sp>
          <p:nvSpPr>
            <p:cNvPr id="163" name="Freeform 92"/>
            <p:cNvSpPr>
              <a:spLocks noEditPoints="1"/>
            </p:cNvSpPr>
            <p:nvPr/>
          </p:nvSpPr>
          <p:spPr bwMode="black">
            <a:xfrm>
              <a:off x="2447903" y="2402881"/>
              <a:ext cx="146336" cy="1993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sp>
          <p:nvSpPr>
            <p:cNvPr id="164" name="Rectangle 163"/>
            <p:cNvSpPr/>
            <p:nvPr/>
          </p:nvSpPr>
          <p:spPr>
            <a:xfrm>
              <a:off x="2200541" y="2634239"/>
              <a:ext cx="747827" cy="220952"/>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Monitoring</a:t>
              </a:r>
            </a:p>
          </p:txBody>
        </p:sp>
        <p:grpSp>
          <p:nvGrpSpPr>
            <p:cNvPr id="165" name="Group 164"/>
            <p:cNvGrpSpPr/>
            <p:nvPr/>
          </p:nvGrpSpPr>
          <p:grpSpPr>
            <a:xfrm>
              <a:off x="7028631" y="2960752"/>
              <a:ext cx="1825582" cy="1216439"/>
              <a:chOff x="4760670" y="3844153"/>
              <a:chExt cx="1825582" cy="1216439"/>
            </a:xfrm>
            <a:solidFill>
              <a:srgbClr val="9BBB59">
                <a:lumMod val="75000"/>
              </a:srgbClr>
            </a:solidFill>
          </p:grpSpPr>
          <p:sp>
            <p:nvSpPr>
              <p:cNvPr id="21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6042">
                  <a:defRPr/>
                </a:pPr>
                <a:r>
                  <a:rPr lang="en-US" sz="1350" kern="0" dirty="0">
                    <a:solidFill>
                      <a:prstClr val="white"/>
                    </a:solidFill>
                    <a:latin typeface="Calibri"/>
                  </a:rPr>
                  <a:t>Sales</a:t>
                </a:r>
              </a:p>
            </p:txBody>
          </p:sp>
          <p:grpSp>
            <p:nvGrpSpPr>
              <p:cNvPr id="216" name="Group 215"/>
              <p:cNvGrpSpPr/>
              <p:nvPr/>
            </p:nvGrpSpPr>
            <p:grpSpPr>
              <a:xfrm>
                <a:off x="4905409" y="4577947"/>
                <a:ext cx="266627" cy="427381"/>
                <a:chOff x="9293863" y="2567228"/>
                <a:chExt cx="444336" cy="712232"/>
              </a:xfrm>
              <a:grpFill/>
            </p:grpSpPr>
            <p:sp>
              <p:nvSpPr>
                <p:cNvPr id="23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ysClr val="window" lastClr="FFFFFF"/>
                </a:solidFill>
                <a:ln>
                  <a:noFill/>
                </a:ln>
                <a:extLst/>
              </p:spPr>
              <p:txBody>
                <a:bodyPr vert="horz" wrap="square" lIns="68550" tIns="34277" rIns="68550" bIns="34277" numCol="1" anchor="t" anchorCtr="0" compatLnSpc="1">
                  <a:prstTxWarp prst="textNoShape">
                    <a:avLst/>
                  </a:prstTxWarp>
                </a:bodyPr>
                <a:lstStyle/>
                <a:p>
                  <a:pPr defTabSz="896042">
                    <a:defRPr/>
                  </a:pPr>
                  <a:endParaRPr lang="en-US" sz="1350" kern="0" dirty="0">
                    <a:solidFill>
                      <a:prstClr val="black"/>
                    </a:solidFill>
                    <a:latin typeface="Calibri"/>
                  </a:endParaRPr>
                </a:p>
              </p:txBody>
            </p:sp>
            <p:pic>
              <p:nvPicPr>
                <p:cNvPr id="234" name="Picture 6" descr="\\magnum\Projects\Microsoft\Cloud Power FY12\Design\Icons\PNGs\Server_2.png"/>
                <p:cNvPicPr>
                  <a:picLocks noChangeAspect="1" noChangeArrowheads="1"/>
                </p:cNvPicPr>
                <p:nvPr/>
              </p:nvPicPr>
              <p:blipFill rotWithShape="1">
                <a:blip r:embed="rId7" cstate="email">
                  <a:lum bright="100000"/>
                  <a:extLst>
                    <a:ext uri="{28A0092B-C50C-407E-A947-70E740481C1C}">
                      <a14:useLocalDpi xmlns:a14="http://schemas.microsoft.com/office/drawing/2010/main"/>
                    </a:ext>
                  </a:extLst>
                </a:blip>
                <a:srcRect/>
                <a:stretch/>
              </p:blipFill>
              <p:spPr bwMode="auto">
                <a:xfrm>
                  <a:off x="9293863" y="2567228"/>
                  <a:ext cx="355510" cy="712232"/>
                </a:xfrm>
                <a:prstGeom prst="rect">
                  <a:avLst/>
                </a:prstGeom>
                <a:grpFill/>
              </p:spPr>
            </p:pic>
          </p:grpSp>
          <p:grpSp>
            <p:nvGrpSpPr>
              <p:cNvPr id="217" name="Group 216"/>
              <p:cNvGrpSpPr/>
              <p:nvPr/>
            </p:nvGrpSpPr>
            <p:grpSpPr>
              <a:xfrm>
                <a:off x="5284190" y="4424430"/>
                <a:ext cx="485947" cy="315951"/>
                <a:chOff x="2870782" y="2512291"/>
                <a:chExt cx="791194" cy="572408"/>
              </a:xfrm>
              <a:grpFill/>
            </p:grpSpPr>
            <p:pic>
              <p:nvPicPr>
                <p:cNvPr id="231" name="Picture 2"/>
                <p:cNvPicPr>
                  <a:picLocks noChangeAspect="1" noChangeArrowheads="1"/>
                </p:cNvPicPr>
                <p:nvPr/>
              </p:nvPicPr>
              <p:blipFill rotWithShape="1">
                <a:blip r:embed="rId8" cstate="email">
                  <a:lum bright="100000" contrast="100000"/>
                  <a:extLst>
                    <a:ext uri="{28A0092B-C50C-407E-A947-70E740481C1C}">
                      <a14:useLocalDpi xmlns:a14="http://schemas.microsoft.com/office/drawing/2010/main"/>
                    </a:ext>
                  </a:extLst>
                </a:blip>
                <a:srcRect/>
                <a:stretch/>
              </p:blipFill>
              <p:spPr bwMode="auto">
                <a:xfrm>
                  <a:off x="2870782" y="2512291"/>
                  <a:ext cx="666746" cy="572406"/>
                </a:xfrm>
                <a:prstGeom prst="rect">
                  <a:avLst/>
                </a:prstGeom>
                <a:grpFill/>
                <a:ln w="9525">
                  <a:noFill/>
                  <a:miter lim="800000"/>
                  <a:headEnd/>
                  <a:tailEnd/>
                </a:ln>
                <a:effectLst/>
              </p:spPr>
            </p:pic>
            <p:sp>
              <p:nvSpPr>
                <p:cNvPr id="232" name="Freeform 6"/>
                <p:cNvSpPr>
                  <a:spLocks noChangeAspect="1" noEditPoints="1"/>
                </p:cNvSpPr>
                <p:nvPr/>
              </p:nvSpPr>
              <p:spPr bwMode="black">
                <a:xfrm>
                  <a:off x="3363172" y="2782147"/>
                  <a:ext cx="298804" cy="302552"/>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ysClr val="window" lastClr="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nvGrpSpPr>
              <p:cNvPr id="218" name="Group 217"/>
              <p:cNvGrpSpPr/>
              <p:nvPr/>
            </p:nvGrpSpPr>
            <p:grpSpPr>
              <a:xfrm>
                <a:off x="5879196" y="4177966"/>
                <a:ext cx="677901" cy="503835"/>
                <a:chOff x="1531238" y="3451570"/>
                <a:chExt cx="1238588" cy="1210703"/>
              </a:xfrm>
              <a:grpFill/>
            </p:grpSpPr>
            <p:grpSp>
              <p:nvGrpSpPr>
                <p:cNvPr id="222" name="Group 221"/>
                <p:cNvGrpSpPr/>
                <p:nvPr/>
              </p:nvGrpSpPr>
              <p:grpSpPr>
                <a:xfrm>
                  <a:off x="1972774" y="3451570"/>
                  <a:ext cx="479392" cy="712232"/>
                  <a:chOff x="1972774" y="3451570"/>
                  <a:chExt cx="479392" cy="712232"/>
                </a:xfrm>
                <a:grpFill/>
              </p:grpSpPr>
              <p:pic>
                <p:nvPicPr>
                  <p:cNvPr id="224" name="Picture 6" descr="\\magnum\Projects\Microsoft\Cloud Power FY12\Design\Icons\PNGs\Server_2.png"/>
                  <p:cNvPicPr>
                    <a:picLocks noChangeAspect="1" noChangeArrowheads="1"/>
                  </p:cNvPicPr>
                  <p:nvPr/>
                </p:nvPicPr>
                <p:blipFill rotWithShape="1">
                  <a:blip r:embed="rId9" cstate="email">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grpFill/>
                </p:spPr>
              </p:pic>
              <p:grpSp>
                <p:nvGrpSpPr>
                  <p:cNvPr id="225" name="Group 224"/>
                  <p:cNvGrpSpPr/>
                  <p:nvPr/>
                </p:nvGrpSpPr>
                <p:grpSpPr>
                  <a:xfrm>
                    <a:off x="2245986" y="3924261"/>
                    <a:ext cx="206180" cy="206424"/>
                    <a:chOff x="2245986" y="3924261"/>
                    <a:chExt cx="206180" cy="206424"/>
                  </a:xfrm>
                  <a:grpFill/>
                </p:grpSpPr>
                <p:grpSp>
                  <p:nvGrpSpPr>
                    <p:cNvPr id="226" name="Group 225"/>
                    <p:cNvGrpSpPr/>
                    <p:nvPr/>
                  </p:nvGrpSpPr>
                  <p:grpSpPr>
                    <a:xfrm>
                      <a:off x="2245986" y="3924261"/>
                      <a:ext cx="206180" cy="206424"/>
                      <a:chOff x="1779323" y="4627897"/>
                      <a:chExt cx="472764" cy="473323"/>
                    </a:xfrm>
                    <a:grpFill/>
                  </p:grpSpPr>
                  <p:sp>
                    <p:nvSpPr>
                      <p:cNvPr id="228" name="Isosceles Triangle 227"/>
                      <p:cNvSpPr/>
                      <p:nvPr/>
                    </p:nvSpPr>
                    <p:spPr bwMode="auto">
                      <a:xfrm>
                        <a:off x="1779323" y="4627897"/>
                        <a:ext cx="472764" cy="407555"/>
                      </a:xfrm>
                      <a:prstGeom prst="triangle">
                        <a:avLst/>
                      </a:prstGeom>
                      <a:grp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29" name="Rectangle 228"/>
                      <p:cNvSpPr/>
                      <p:nvPr/>
                    </p:nvSpPr>
                    <p:spPr bwMode="auto">
                      <a:xfrm>
                        <a:off x="1779323" y="4824517"/>
                        <a:ext cx="472764" cy="60401"/>
                      </a:xfrm>
                      <a:prstGeom prst="rect">
                        <a:avLst/>
                      </a:prstGeom>
                      <a:grp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30" name="Rectangle 229"/>
                      <p:cNvSpPr/>
                      <p:nvPr/>
                    </p:nvSpPr>
                    <p:spPr bwMode="auto">
                      <a:xfrm rot="16200000">
                        <a:off x="1881399" y="4936712"/>
                        <a:ext cx="268612" cy="60403"/>
                      </a:xfrm>
                      <a:prstGeom prst="rect">
                        <a:avLst/>
                      </a:prstGeom>
                      <a:grp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27" name="Isosceles Triangle 226"/>
                    <p:cNvSpPr/>
                    <p:nvPr/>
                  </p:nvSpPr>
                  <p:spPr bwMode="auto">
                    <a:xfrm>
                      <a:off x="2304709" y="3989226"/>
                      <a:ext cx="88734" cy="76495"/>
                    </a:xfrm>
                    <a:prstGeom prst="triangle">
                      <a:avLst/>
                    </a:prstGeom>
                    <a:solidFill>
                      <a:sysClr val="window" lastClr="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23" name="Rectangle 222"/>
                <p:cNvSpPr/>
                <p:nvPr/>
              </p:nvSpPr>
              <p:spPr>
                <a:xfrm>
                  <a:off x="1531238" y="4125284"/>
                  <a:ext cx="1238588" cy="536989"/>
                </a:xfrm>
                <a:prstGeom prst="rect">
                  <a:avLst/>
                </a:prstGeom>
                <a:grpFill/>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219" name="Group 218"/>
              <p:cNvGrpSpPr/>
              <p:nvPr/>
            </p:nvGrpSpPr>
            <p:grpSpPr>
              <a:xfrm>
                <a:off x="5439852" y="3936787"/>
                <a:ext cx="514370" cy="398426"/>
                <a:chOff x="5417146" y="4111056"/>
                <a:chExt cx="638512" cy="481432"/>
              </a:xfrm>
              <a:grpFill/>
            </p:grpSpPr>
            <p:pic>
              <p:nvPicPr>
                <p:cNvPr id="220" name="Picture 2"/>
                <p:cNvPicPr>
                  <a:picLocks noChangeAspect="1" noChangeArrowheads="1"/>
                </p:cNvPicPr>
                <p:nvPr/>
              </p:nvPicPr>
              <p:blipFill rotWithShape="1">
                <a:blip r:embed="rId10" cstate="email">
                  <a:lum bright="100000" contrast="100000"/>
                  <a:extLst>
                    <a:ext uri="{28A0092B-C50C-407E-A947-70E740481C1C}">
                      <a14:useLocalDpi xmlns:a14="http://schemas.microsoft.com/office/drawing/2010/main"/>
                    </a:ext>
                  </a:extLst>
                </a:blip>
                <a:srcRect/>
                <a:stretch/>
              </p:blipFill>
              <p:spPr bwMode="auto">
                <a:xfrm>
                  <a:off x="5417146" y="4111056"/>
                  <a:ext cx="560778" cy="481432"/>
                </a:xfrm>
                <a:prstGeom prst="rect">
                  <a:avLst/>
                </a:prstGeom>
                <a:grpFill/>
                <a:ln w="9525">
                  <a:noFill/>
                  <a:miter lim="800000"/>
                  <a:headEnd/>
                  <a:tailEnd/>
                </a:ln>
                <a:effectLst/>
              </p:spPr>
            </p:pic>
            <p:sp>
              <p:nvSpPr>
                <p:cNvPr id="221" name="Freeform 22"/>
                <p:cNvSpPr>
                  <a:spLocks noEditPoints="1"/>
                </p:cNvSpPr>
                <p:nvPr/>
              </p:nvSpPr>
              <p:spPr bwMode="auto">
                <a:xfrm flipH="1">
                  <a:off x="5856757" y="4346969"/>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ysClr val="window" lastClr="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grpSp>
          <p:nvGrpSpPr>
            <p:cNvPr id="166" name="Group 165"/>
            <p:cNvGrpSpPr/>
            <p:nvPr/>
          </p:nvGrpSpPr>
          <p:grpSpPr>
            <a:xfrm>
              <a:off x="3442605" y="3434653"/>
              <a:ext cx="1825582" cy="1216439"/>
              <a:chOff x="4760670" y="3844153"/>
              <a:chExt cx="1825582" cy="1216439"/>
            </a:xfrm>
          </p:grpSpPr>
          <p:sp>
            <p:nvSpPr>
              <p:cNvPr id="19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BBB59">
                  <a:lumMod val="75000"/>
                </a:srgbClr>
              </a:solid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6042">
                  <a:defRPr/>
                </a:pPr>
                <a:r>
                  <a:rPr lang="en-US" sz="1350" kern="0" dirty="0">
                    <a:solidFill>
                      <a:prstClr val="white"/>
                    </a:solidFill>
                    <a:latin typeface="Calibri"/>
                  </a:rPr>
                  <a:t>R&amp;D</a:t>
                </a:r>
              </a:p>
            </p:txBody>
          </p:sp>
          <p:grpSp>
            <p:nvGrpSpPr>
              <p:cNvPr id="196" name="Group 195"/>
              <p:cNvGrpSpPr/>
              <p:nvPr/>
            </p:nvGrpSpPr>
            <p:grpSpPr>
              <a:xfrm>
                <a:off x="4905409" y="4577947"/>
                <a:ext cx="266627" cy="427381"/>
                <a:chOff x="9293863" y="2567228"/>
                <a:chExt cx="444336" cy="712232"/>
              </a:xfrm>
            </p:grpSpPr>
            <p:sp>
              <p:nvSpPr>
                <p:cNvPr id="21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50" tIns="34277" rIns="68550" bIns="34277" numCol="1" anchor="t" anchorCtr="0" compatLnSpc="1">
                  <a:prstTxWarp prst="textNoShape">
                    <a:avLst/>
                  </a:prstTxWarp>
                </a:bodyPr>
                <a:lstStyle/>
                <a:p>
                  <a:pPr defTabSz="896042">
                    <a:defRPr/>
                  </a:pPr>
                  <a:endParaRPr lang="en-US" sz="1350" kern="0" dirty="0">
                    <a:solidFill>
                      <a:prstClr val="black"/>
                    </a:solidFill>
                    <a:latin typeface="Calibri"/>
                  </a:endParaRPr>
                </a:p>
              </p:txBody>
            </p:sp>
            <p:pic>
              <p:nvPicPr>
                <p:cNvPr id="214" name="Picture 6" descr="\\magnum\Projects\Microsoft\Cloud Power FY12\Design\Icons\PNGs\Server_2.png"/>
                <p:cNvPicPr>
                  <a:picLocks noChangeAspect="1" noChangeArrowheads="1"/>
                </p:cNvPicPr>
                <p:nvPr/>
              </p:nvPicPr>
              <p:blipFill rotWithShape="1">
                <a:blip r:embed="rId7" cstate="email">
                  <a:lum bright="100000"/>
                  <a:extLst>
                    <a:ext uri="{28A0092B-C50C-407E-A947-70E740481C1C}">
                      <a14:useLocalDpi xmlns:a14="http://schemas.microsoft.com/office/drawing/2010/main"/>
                    </a:ext>
                  </a:extLst>
                </a:blip>
                <a:srcRect/>
                <a:stretch/>
              </p:blipFill>
              <p:spPr bwMode="auto">
                <a:xfrm>
                  <a:off x="9293863" y="2567228"/>
                  <a:ext cx="355510" cy="712232"/>
                </a:xfrm>
                <a:prstGeom prst="rect">
                  <a:avLst/>
                </a:prstGeom>
                <a:noFill/>
              </p:spPr>
            </p:pic>
          </p:grpSp>
          <p:grpSp>
            <p:nvGrpSpPr>
              <p:cNvPr id="197" name="Group 196"/>
              <p:cNvGrpSpPr/>
              <p:nvPr/>
            </p:nvGrpSpPr>
            <p:grpSpPr>
              <a:xfrm>
                <a:off x="5284190" y="4424430"/>
                <a:ext cx="485947" cy="315950"/>
                <a:chOff x="2870782" y="2512291"/>
                <a:chExt cx="791194" cy="572406"/>
              </a:xfrm>
            </p:grpSpPr>
            <p:pic>
              <p:nvPicPr>
                <p:cNvPr id="211" name="Picture 2"/>
                <p:cNvPicPr>
                  <a:picLocks noChangeAspect="1" noChangeArrowheads="1"/>
                </p:cNvPicPr>
                <p:nvPr/>
              </p:nvPicPr>
              <p:blipFill rotWithShape="1">
                <a:blip r:embed="rId8" cstate="email">
                  <a:lum bright="100000" contrast="100000"/>
                  <a:extLst>
                    <a:ext uri="{28A0092B-C50C-407E-A947-70E740481C1C}">
                      <a14:useLocalDpi xmlns:a14="http://schemas.microsoft.com/office/drawing/2010/main"/>
                    </a:ext>
                  </a:extLst>
                </a:blip>
                <a:srcRect/>
                <a:stretch/>
              </p:blipFill>
              <p:spPr bwMode="auto">
                <a:xfrm>
                  <a:off x="2870782" y="2512291"/>
                  <a:ext cx="666746" cy="572406"/>
                </a:xfrm>
                <a:prstGeom prst="rect">
                  <a:avLst/>
                </a:prstGeom>
                <a:noFill/>
                <a:ln w="9525">
                  <a:noFill/>
                  <a:miter lim="800000"/>
                  <a:headEnd/>
                  <a:tailEnd/>
                </a:ln>
                <a:effectLst/>
              </p:spPr>
            </p:pic>
            <p:sp>
              <p:nvSpPr>
                <p:cNvPr id="21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nvGrpSpPr>
              <p:cNvPr id="198" name="Group 197"/>
              <p:cNvGrpSpPr/>
              <p:nvPr/>
            </p:nvGrpSpPr>
            <p:grpSpPr>
              <a:xfrm>
                <a:off x="5879196" y="4177966"/>
                <a:ext cx="677901" cy="503835"/>
                <a:chOff x="1531238" y="3451570"/>
                <a:chExt cx="1238588" cy="1210703"/>
              </a:xfrm>
            </p:grpSpPr>
            <p:grpSp>
              <p:nvGrpSpPr>
                <p:cNvPr id="202" name="Group 201"/>
                <p:cNvGrpSpPr/>
                <p:nvPr/>
              </p:nvGrpSpPr>
              <p:grpSpPr>
                <a:xfrm>
                  <a:off x="1972774" y="3451570"/>
                  <a:ext cx="479392" cy="712232"/>
                  <a:chOff x="1972774" y="3451570"/>
                  <a:chExt cx="479392" cy="712232"/>
                </a:xfrm>
              </p:grpSpPr>
              <p:pic>
                <p:nvPicPr>
                  <p:cNvPr id="204" name="Picture 6" descr="\\magnum\Projects\Microsoft\Cloud Power FY12\Design\Icons\PNGs\Server_2.png"/>
                  <p:cNvPicPr>
                    <a:picLocks noChangeAspect="1" noChangeArrowheads="1"/>
                  </p:cNvPicPr>
                  <p:nvPr/>
                </p:nvPicPr>
                <p:blipFill rotWithShape="1">
                  <a:blip r:embed="rId9" cstate="email">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noFill/>
                </p:spPr>
              </p:pic>
              <p:grpSp>
                <p:nvGrpSpPr>
                  <p:cNvPr id="205" name="Group 204"/>
                  <p:cNvGrpSpPr/>
                  <p:nvPr/>
                </p:nvGrpSpPr>
                <p:grpSpPr>
                  <a:xfrm>
                    <a:off x="2245986" y="3924261"/>
                    <a:ext cx="206180" cy="206424"/>
                    <a:chOff x="2245986" y="3924261"/>
                    <a:chExt cx="206180" cy="206424"/>
                  </a:xfrm>
                </p:grpSpPr>
                <p:grpSp>
                  <p:nvGrpSpPr>
                    <p:cNvPr id="206" name="Group 205"/>
                    <p:cNvGrpSpPr/>
                    <p:nvPr/>
                  </p:nvGrpSpPr>
                  <p:grpSpPr>
                    <a:xfrm>
                      <a:off x="2245986" y="3924261"/>
                      <a:ext cx="206180" cy="206424"/>
                      <a:chOff x="1779323" y="4627897"/>
                      <a:chExt cx="472764" cy="473323"/>
                    </a:xfrm>
                  </p:grpSpPr>
                  <p:sp>
                    <p:nvSpPr>
                      <p:cNvPr id="208" name="Isosceles Triangle 20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09" name="Rectangle 20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10" name="Rectangle 20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07" name="Isosceles Triangle 20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03" name="Rectangle 202"/>
                <p:cNvSpPr/>
                <p:nvPr/>
              </p:nvSpPr>
              <p:spPr>
                <a:xfrm>
                  <a:off x="1531238" y="4125284"/>
                  <a:ext cx="1238588" cy="536989"/>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199" name="Group 198"/>
              <p:cNvGrpSpPr/>
              <p:nvPr/>
            </p:nvGrpSpPr>
            <p:grpSpPr>
              <a:xfrm>
                <a:off x="5439852" y="3936787"/>
                <a:ext cx="514370" cy="398426"/>
                <a:chOff x="5417146" y="4111056"/>
                <a:chExt cx="638512" cy="481432"/>
              </a:xfrm>
            </p:grpSpPr>
            <p:pic>
              <p:nvPicPr>
                <p:cNvPr id="200" name="Picture 2"/>
                <p:cNvPicPr>
                  <a:picLocks noChangeAspect="1" noChangeArrowheads="1"/>
                </p:cNvPicPr>
                <p:nvPr/>
              </p:nvPicPr>
              <p:blipFill rotWithShape="1">
                <a:blip r:embed="rId10" cstate="email">
                  <a:lum bright="100000" contrast="100000"/>
                  <a:extLst>
                    <a:ext uri="{28A0092B-C50C-407E-A947-70E740481C1C}">
                      <a14:useLocalDpi xmlns:a14="http://schemas.microsoft.com/office/drawing/2010/main"/>
                    </a:ext>
                  </a:extLst>
                </a:blip>
                <a:srcRect/>
                <a:stretch/>
              </p:blipFill>
              <p:spPr bwMode="auto">
                <a:xfrm>
                  <a:off x="5417146" y="4111056"/>
                  <a:ext cx="560778" cy="481432"/>
                </a:xfrm>
                <a:prstGeom prst="rect">
                  <a:avLst/>
                </a:prstGeom>
                <a:noFill/>
                <a:ln w="9525">
                  <a:noFill/>
                  <a:miter lim="800000"/>
                  <a:headEnd/>
                  <a:tailEnd/>
                </a:ln>
                <a:effectLst/>
              </p:spPr>
            </p:pic>
            <p:sp>
              <p:nvSpPr>
                <p:cNvPr id="20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grpSp>
          <p:nvGrpSpPr>
            <p:cNvPr id="167" name="Group 166"/>
            <p:cNvGrpSpPr/>
            <p:nvPr/>
          </p:nvGrpSpPr>
          <p:grpSpPr>
            <a:xfrm>
              <a:off x="6744910" y="1506145"/>
              <a:ext cx="1825582" cy="1216439"/>
              <a:chOff x="4760670" y="3844153"/>
              <a:chExt cx="1825582" cy="1216439"/>
            </a:xfrm>
          </p:grpSpPr>
          <p:sp>
            <p:nvSpPr>
              <p:cNvPr id="17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0504D"/>
              </a:solidFill>
              <a:ln w="9525" cap="flat" cmpd="sng" algn="ctr">
                <a:solidFill>
                  <a:srgbClr val="C53B38"/>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6042">
                  <a:defRPr/>
                </a:pPr>
                <a:r>
                  <a:rPr lang="en-US" sz="1350" kern="0" dirty="0">
                    <a:solidFill>
                      <a:prstClr val="white"/>
                    </a:solidFill>
                    <a:latin typeface="Calibri"/>
                  </a:rPr>
                  <a:t>IT</a:t>
                </a:r>
              </a:p>
            </p:txBody>
          </p:sp>
          <p:grpSp>
            <p:nvGrpSpPr>
              <p:cNvPr id="176" name="Group 175"/>
              <p:cNvGrpSpPr/>
              <p:nvPr/>
            </p:nvGrpSpPr>
            <p:grpSpPr>
              <a:xfrm>
                <a:off x="4905409" y="4577947"/>
                <a:ext cx="266627" cy="427381"/>
                <a:chOff x="9293863" y="2567228"/>
                <a:chExt cx="444336" cy="712232"/>
              </a:xfrm>
            </p:grpSpPr>
            <p:sp>
              <p:nvSpPr>
                <p:cNvPr id="19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50" tIns="34277" rIns="68550" bIns="34277" numCol="1" anchor="t" anchorCtr="0" compatLnSpc="1">
                  <a:prstTxWarp prst="textNoShape">
                    <a:avLst/>
                  </a:prstTxWarp>
                </a:bodyPr>
                <a:lstStyle/>
                <a:p>
                  <a:pPr defTabSz="896042">
                    <a:defRPr/>
                  </a:pPr>
                  <a:endParaRPr lang="en-US" sz="1350" kern="0" dirty="0">
                    <a:solidFill>
                      <a:prstClr val="black"/>
                    </a:solidFill>
                    <a:latin typeface="Calibri"/>
                  </a:endParaRPr>
                </a:p>
              </p:txBody>
            </p:sp>
            <p:pic>
              <p:nvPicPr>
                <p:cNvPr id="194" name="Picture 6" descr="\\magnum\Projects\Microsoft\Cloud Power FY12\Design\Icons\PNGs\Server_2.png"/>
                <p:cNvPicPr>
                  <a:picLocks noChangeAspect="1" noChangeArrowheads="1"/>
                </p:cNvPicPr>
                <p:nvPr/>
              </p:nvPicPr>
              <p:blipFill rotWithShape="1">
                <a:blip r:embed="rId7" cstate="email">
                  <a:lum bright="100000"/>
                  <a:extLst>
                    <a:ext uri="{28A0092B-C50C-407E-A947-70E740481C1C}">
                      <a14:useLocalDpi xmlns:a14="http://schemas.microsoft.com/office/drawing/2010/main"/>
                    </a:ext>
                  </a:extLst>
                </a:blip>
                <a:srcRect/>
                <a:stretch/>
              </p:blipFill>
              <p:spPr bwMode="auto">
                <a:xfrm>
                  <a:off x="9293863" y="2567228"/>
                  <a:ext cx="355510" cy="712232"/>
                </a:xfrm>
                <a:prstGeom prst="rect">
                  <a:avLst/>
                </a:prstGeom>
                <a:noFill/>
              </p:spPr>
            </p:pic>
          </p:grpSp>
          <p:grpSp>
            <p:nvGrpSpPr>
              <p:cNvPr id="177" name="Group 176"/>
              <p:cNvGrpSpPr/>
              <p:nvPr/>
            </p:nvGrpSpPr>
            <p:grpSpPr>
              <a:xfrm>
                <a:off x="5284190" y="4424430"/>
                <a:ext cx="485947" cy="315950"/>
                <a:chOff x="2870782" y="2512291"/>
                <a:chExt cx="791194" cy="572406"/>
              </a:xfrm>
            </p:grpSpPr>
            <p:pic>
              <p:nvPicPr>
                <p:cNvPr id="191" name="Picture 2"/>
                <p:cNvPicPr>
                  <a:picLocks noChangeAspect="1" noChangeArrowheads="1"/>
                </p:cNvPicPr>
                <p:nvPr/>
              </p:nvPicPr>
              <p:blipFill rotWithShape="1">
                <a:blip r:embed="rId8" cstate="email">
                  <a:lum bright="100000" contrast="100000"/>
                  <a:extLst>
                    <a:ext uri="{28A0092B-C50C-407E-A947-70E740481C1C}">
                      <a14:useLocalDpi xmlns:a14="http://schemas.microsoft.com/office/drawing/2010/main"/>
                    </a:ext>
                  </a:extLst>
                </a:blip>
                <a:srcRect/>
                <a:stretch/>
              </p:blipFill>
              <p:spPr bwMode="auto">
                <a:xfrm>
                  <a:off x="2870782" y="2512291"/>
                  <a:ext cx="666746" cy="572406"/>
                </a:xfrm>
                <a:prstGeom prst="rect">
                  <a:avLst/>
                </a:prstGeom>
                <a:noFill/>
                <a:ln w="9525">
                  <a:noFill/>
                  <a:miter lim="800000"/>
                  <a:headEnd/>
                  <a:tailEnd/>
                </a:ln>
                <a:effectLst/>
              </p:spPr>
            </p:pic>
            <p:sp>
              <p:nvSpPr>
                <p:cNvPr id="19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nvGrpSpPr>
              <p:cNvPr id="178" name="Group 177"/>
              <p:cNvGrpSpPr/>
              <p:nvPr/>
            </p:nvGrpSpPr>
            <p:grpSpPr>
              <a:xfrm>
                <a:off x="5879196" y="4177966"/>
                <a:ext cx="677901" cy="503835"/>
                <a:chOff x="1531238" y="3451570"/>
                <a:chExt cx="1238588" cy="1210703"/>
              </a:xfrm>
            </p:grpSpPr>
            <p:grpSp>
              <p:nvGrpSpPr>
                <p:cNvPr id="182" name="Group 181"/>
                <p:cNvGrpSpPr/>
                <p:nvPr/>
              </p:nvGrpSpPr>
              <p:grpSpPr>
                <a:xfrm>
                  <a:off x="1972774" y="3451570"/>
                  <a:ext cx="479392" cy="712232"/>
                  <a:chOff x="1972774" y="3451570"/>
                  <a:chExt cx="479392" cy="712232"/>
                </a:xfrm>
              </p:grpSpPr>
              <p:pic>
                <p:nvPicPr>
                  <p:cNvPr id="184" name="Picture 6" descr="\\magnum\Projects\Microsoft\Cloud Power FY12\Design\Icons\PNGs\Server_2.png"/>
                  <p:cNvPicPr>
                    <a:picLocks noChangeAspect="1" noChangeArrowheads="1"/>
                  </p:cNvPicPr>
                  <p:nvPr/>
                </p:nvPicPr>
                <p:blipFill rotWithShape="1">
                  <a:blip r:embed="rId9" cstate="email">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noFill/>
                </p:spPr>
              </p:pic>
              <p:grpSp>
                <p:nvGrpSpPr>
                  <p:cNvPr id="185" name="Group 184"/>
                  <p:cNvGrpSpPr/>
                  <p:nvPr/>
                </p:nvGrpSpPr>
                <p:grpSpPr>
                  <a:xfrm>
                    <a:off x="2245986" y="3924261"/>
                    <a:ext cx="206180" cy="206424"/>
                    <a:chOff x="2245986" y="3924261"/>
                    <a:chExt cx="206180" cy="206424"/>
                  </a:xfrm>
                </p:grpSpPr>
                <p:grpSp>
                  <p:nvGrpSpPr>
                    <p:cNvPr id="186" name="Group 185"/>
                    <p:cNvGrpSpPr/>
                    <p:nvPr/>
                  </p:nvGrpSpPr>
                  <p:grpSpPr>
                    <a:xfrm>
                      <a:off x="2245986" y="3924261"/>
                      <a:ext cx="206180" cy="206424"/>
                      <a:chOff x="1779323" y="4627897"/>
                      <a:chExt cx="472764" cy="473323"/>
                    </a:xfrm>
                  </p:grpSpPr>
                  <p:sp>
                    <p:nvSpPr>
                      <p:cNvPr id="188" name="Isosceles Triangle 18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89" name="Rectangle 18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90" name="Rectangle 18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187" name="Isosceles Triangle 18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47" tIns="34275" rIns="68547" bIns="34275" numCol="1" rtlCol="0" anchor="ctr" anchorCtr="0" compatLnSpc="1">
                      <a:prstTxWarp prst="textNoShape">
                        <a:avLst/>
                      </a:prstTxWarp>
                    </a:bodyPr>
                    <a:lstStyle/>
                    <a:p>
                      <a:pPr algn="ctr" defTabSz="685180"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183" name="Rectangle 182"/>
                <p:cNvSpPr/>
                <p:nvPr/>
              </p:nvSpPr>
              <p:spPr>
                <a:xfrm>
                  <a:off x="1531238" y="4125284"/>
                  <a:ext cx="1238588" cy="536989"/>
                </a:xfrm>
                <a:prstGeom prst="rect">
                  <a:avLst/>
                </a:prstGeom>
              </p:spPr>
              <p:txBody>
                <a:bodyPr wrap="none">
                  <a:spAutoFit/>
                </a:bodyPr>
                <a:lstStyle/>
                <a:p>
                  <a:pPr algn="ctr" defTabSz="685180"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179" name="Group 178"/>
              <p:cNvGrpSpPr/>
              <p:nvPr/>
            </p:nvGrpSpPr>
            <p:grpSpPr>
              <a:xfrm>
                <a:off x="5439852" y="3936787"/>
                <a:ext cx="514370" cy="398426"/>
                <a:chOff x="5417146" y="4111056"/>
                <a:chExt cx="638512" cy="481432"/>
              </a:xfrm>
            </p:grpSpPr>
            <p:pic>
              <p:nvPicPr>
                <p:cNvPr id="180" name="Picture 2"/>
                <p:cNvPicPr>
                  <a:picLocks noChangeAspect="1" noChangeArrowheads="1"/>
                </p:cNvPicPr>
                <p:nvPr/>
              </p:nvPicPr>
              <p:blipFill rotWithShape="1">
                <a:blip r:embed="rId10" cstate="email">
                  <a:lum bright="100000" contrast="100000"/>
                  <a:extLst>
                    <a:ext uri="{28A0092B-C50C-407E-A947-70E740481C1C}">
                      <a14:useLocalDpi xmlns:a14="http://schemas.microsoft.com/office/drawing/2010/main"/>
                    </a:ext>
                  </a:extLst>
                </a:blip>
                <a:srcRect/>
                <a:stretch/>
              </p:blipFill>
              <p:spPr bwMode="auto">
                <a:xfrm>
                  <a:off x="5417146" y="4111056"/>
                  <a:ext cx="560778" cy="481432"/>
                </a:xfrm>
                <a:prstGeom prst="rect">
                  <a:avLst/>
                </a:prstGeom>
                <a:noFill/>
                <a:ln w="9525">
                  <a:noFill/>
                  <a:miter lim="800000"/>
                  <a:headEnd/>
                  <a:tailEnd/>
                </a:ln>
                <a:effectLst/>
              </p:spPr>
            </p:pic>
            <p:sp>
              <p:nvSpPr>
                <p:cNvPr id="18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50" tIns="34277" rIns="68550" bIns="34277" numCol="1" anchor="t" anchorCtr="0" compatLnSpc="1">
                  <a:prstTxWarp prst="textNoShape">
                    <a:avLst/>
                  </a:prstTxWarp>
                </a:bodyPr>
                <a:lstStyle/>
                <a:p>
                  <a:pPr defTabSz="685512">
                    <a:defRPr/>
                  </a:pPr>
                  <a:endParaRPr lang="en-US" sz="1350" kern="0" dirty="0">
                    <a:solidFill>
                      <a:srgbClr val="FFFFFF"/>
                    </a:solidFill>
                  </a:endParaRPr>
                </a:p>
              </p:txBody>
            </p:sp>
          </p:grpSp>
        </p:grpSp>
        <p:sp>
          <p:nvSpPr>
            <p:cNvPr id="168" name="Left-Right Arrow 167"/>
            <p:cNvSpPr/>
            <p:nvPr/>
          </p:nvSpPr>
          <p:spPr>
            <a:xfrm rot="19570953">
              <a:off x="4412784" y="2068816"/>
              <a:ext cx="2126246"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endParaRPr lang="en-US" sz="1321" kern="0" dirty="0">
                <a:solidFill>
                  <a:prstClr val="white"/>
                </a:solidFill>
                <a:latin typeface="Calibri"/>
              </a:endParaRPr>
            </a:p>
          </p:txBody>
        </p:sp>
        <p:sp>
          <p:nvSpPr>
            <p:cNvPr id="169" name="Left-Right Arrow 168"/>
            <p:cNvSpPr/>
            <p:nvPr/>
          </p:nvSpPr>
          <p:spPr>
            <a:xfrm rot="18937552">
              <a:off x="4307057" y="2013228"/>
              <a:ext cx="1671174"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endParaRPr lang="en-US" sz="1321" kern="0" dirty="0">
                <a:solidFill>
                  <a:prstClr val="white"/>
                </a:solidFill>
                <a:latin typeface="Calibri"/>
              </a:endParaRPr>
            </a:p>
          </p:txBody>
        </p:sp>
        <p:sp>
          <p:nvSpPr>
            <p:cNvPr id="170" name="Left-Right Arrow 169"/>
            <p:cNvSpPr/>
            <p:nvPr/>
          </p:nvSpPr>
          <p:spPr>
            <a:xfrm rot="18192952">
              <a:off x="4230575" y="2019765"/>
              <a:ext cx="1212968"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endParaRPr lang="en-US" sz="1321" kern="0" dirty="0">
                <a:solidFill>
                  <a:prstClr val="white"/>
                </a:solidFill>
                <a:latin typeface="Calibri"/>
              </a:endParaRPr>
            </a:p>
          </p:txBody>
        </p:sp>
        <p:sp>
          <p:nvSpPr>
            <p:cNvPr id="171" name="Left-Right Arrow 170"/>
            <p:cNvSpPr/>
            <p:nvPr/>
          </p:nvSpPr>
          <p:spPr>
            <a:xfrm rot="20998071">
              <a:off x="4556166" y="2527686"/>
              <a:ext cx="2223436"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endParaRPr lang="en-US" sz="1321" kern="0" dirty="0">
                <a:solidFill>
                  <a:prstClr val="white"/>
                </a:solidFill>
                <a:latin typeface="Calibri"/>
              </a:endParaRPr>
            </a:p>
          </p:txBody>
        </p:sp>
        <p:sp>
          <p:nvSpPr>
            <p:cNvPr id="172" name="Left-Right Arrow 171"/>
            <p:cNvSpPr/>
            <p:nvPr/>
          </p:nvSpPr>
          <p:spPr>
            <a:xfrm rot="626529">
              <a:off x="4523941" y="3055552"/>
              <a:ext cx="2896229"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endParaRPr lang="en-US" sz="1321" kern="0" dirty="0">
                <a:solidFill>
                  <a:prstClr val="white"/>
                </a:solidFill>
                <a:latin typeface="Calibri"/>
              </a:endParaRPr>
            </a:p>
          </p:txBody>
        </p:sp>
        <p:sp>
          <p:nvSpPr>
            <p:cNvPr id="173" name="Left-Right Arrow 172"/>
            <p:cNvSpPr/>
            <p:nvPr/>
          </p:nvSpPr>
          <p:spPr>
            <a:xfrm rot="2213717">
              <a:off x="4350167" y="3291650"/>
              <a:ext cx="1609485"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endParaRPr lang="en-US" sz="1321" kern="0" dirty="0">
                <a:solidFill>
                  <a:prstClr val="white"/>
                </a:solidFill>
                <a:latin typeface="Calibri"/>
              </a:endParaRPr>
            </a:p>
          </p:txBody>
        </p:sp>
        <p:sp>
          <p:nvSpPr>
            <p:cNvPr id="174" name="Left-Right Arrow 173"/>
            <p:cNvSpPr/>
            <p:nvPr/>
          </p:nvSpPr>
          <p:spPr>
            <a:xfrm rot="5588611">
              <a:off x="4204660" y="3149371"/>
              <a:ext cx="574797"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042">
                <a:defRPr/>
              </a:pPr>
              <a:endParaRPr lang="en-US" sz="1321" kern="0" dirty="0">
                <a:solidFill>
                  <a:prstClr val="white"/>
                </a:solidFill>
                <a:latin typeface="Calibri"/>
              </a:endParaRPr>
            </a:p>
          </p:txBody>
        </p:sp>
      </p:grpSp>
    </p:spTree>
    <p:extLst>
      <p:ext uri="{BB962C8B-B14F-4D97-AF65-F5344CB8AC3E}">
        <p14:creationId xmlns:p14="http://schemas.microsoft.com/office/powerpoint/2010/main" val="27629982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VPN Gateway Options</a:t>
            </a:r>
          </a:p>
        </p:txBody>
      </p:sp>
      <p:sp>
        <p:nvSpPr>
          <p:cNvPr id="3" name="Text Placeholder 2"/>
          <p:cNvSpPr>
            <a:spLocks noGrp="1"/>
          </p:cNvSpPr>
          <p:nvPr>
            <p:ph type="body" sz="quarter" idx="4294967295"/>
          </p:nvPr>
        </p:nvSpPr>
        <p:spPr>
          <a:xfrm>
            <a:off x="0" y="1189038"/>
            <a:ext cx="5378450" cy="5123390"/>
          </a:xfrm>
        </p:spPr>
        <p:txBody>
          <a:bodyPr/>
          <a:lstStyle/>
          <a:p>
            <a:pPr marL="0" indent="0">
              <a:buNone/>
            </a:pPr>
            <a:r>
              <a:rPr lang="en-US" sz="3600" dirty="0"/>
              <a:t>Azure VPN Gateway</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n-lt"/>
              </a:rPr>
              <a:t>Fault-tolerant Routing &amp; remote access service. Basic, Standard, &amp; High Performance SKU’s</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n-lt"/>
              </a:rPr>
              <a:t>100-200Mbps throughput for VPN Gateway Type and 500-2000Mbps throughput for ExpressRoute Gateway Type</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n-lt"/>
              </a:rPr>
              <a:t>Static (Policy-based, 1 Tunnel) or </a:t>
            </a:r>
            <a:r>
              <a:rPr lang="en-US" sz="2400" dirty="0" err="1">
                <a:gradFill>
                  <a:gsLst>
                    <a:gs pos="2917">
                      <a:schemeClr val="tx1"/>
                    </a:gs>
                    <a:gs pos="30000">
                      <a:schemeClr val="tx1"/>
                    </a:gs>
                  </a:gsLst>
                  <a:lin ang="5400000" scaled="0"/>
                </a:gradFill>
                <a:latin typeface="+mn-lt"/>
              </a:rPr>
              <a:t>RouteBased</a:t>
            </a:r>
            <a:r>
              <a:rPr lang="en-US" sz="2400" dirty="0">
                <a:gradFill>
                  <a:gsLst>
                    <a:gs pos="2917">
                      <a:schemeClr val="tx1"/>
                    </a:gs>
                    <a:gs pos="30000">
                      <a:schemeClr val="tx1"/>
                    </a:gs>
                  </a:gsLst>
                  <a:lin ang="5400000" scaled="0"/>
                </a:gradFill>
                <a:latin typeface="+mn-lt"/>
              </a:rPr>
              <a:t> (Dynamic routing, multiple tunnels) available</a:t>
            </a:r>
          </a:p>
          <a:p>
            <a:endParaRPr lang="en-US" dirty="0"/>
          </a:p>
        </p:txBody>
      </p:sp>
      <p:sp>
        <p:nvSpPr>
          <p:cNvPr id="4" name="Text Placeholder 3"/>
          <p:cNvSpPr>
            <a:spLocks noGrp="1"/>
          </p:cNvSpPr>
          <p:nvPr>
            <p:ph type="body" sz="quarter" idx="4294967295"/>
          </p:nvPr>
        </p:nvSpPr>
        <p:spPr>
          <a:xfrm>
            <a:off x="6813550" y="1189038"/>
            <a:ext cx="5378450" cy="5767989"/>
          </a:xfrm>
        </p:spPr>
        <p:txBody>
          <a:bodyPr/>
          <a:lstStyle/>
          <a:p>
            <a:pPr marL="0" indent="0">
              <a:buNone/>
            </a:pPr>
            <a:r>
              <a:rPr lang="en-US" dirty="0"/>
              <a:t>3</a:t>
            </a:r>
            <a:r>
              <a:rPr lang="en-US" baseline="30000" dirty="0"/>
              <a:t>rd</a:t>
            </a:r>
            <a:r>
              <a:rPr lang="en-US" dirty="0"/>
              <a:t> Party Appliances</a:t>
            </a:r>
          </a:p>
          <a:p>
            <a:pPr marL="342900" lvl="0" indent="-342900" defTabSz="932742">
              <a:spcBef>
                <a:spcPts val="0"/>
              </a:spcBef>
              <a:spcAft>
                <a:spcPts val="600"/>
              </a:spcAft>
              <a:buClrTx/>
              <a:buSzTx/>
              <a:buFont typeface="Arial" panose="020B0604020202020204" pitchFamily="34" charset="0"/>
              <a:buChar char="•"/>
              <a:defRPr/>
            </a:pPr>
            <a:r>
              <a:rPr lang="en-US" sz="2400" dirty="0">
                <a:solidFill>
                  <a:schemeClr val="tx1"/>
                </a:solidFill>
                <a:latin typeface="+mn-lt"/>
              </a:rPr>
              <a:t>Vendor-certified appliances acquired through Azure Marketplace (Cisco, Barracuda, Checkpoint, Juniper </a:t>
            </a:r>
            <a:r>
              <a:rPr lang="en-US" sz="2400" dirty="0" err="1">
                <a:solidFill>
                  <a:schemeClr val="tx1"/>
                </a:solidFill>
                <a:latin typeface="+mn-lt"/>
              </a:rPr>
              <a:t>etc</a:t>
            </a:r>
            <a:r>
              <a:rPr lang="en-US" sz="2400" dirty="0">
                <a:solidFill>
                  <a:schemeClr val="tx1"/>
                </a:solidFill>
                <a:latin typeface="+mn-lt"/>
              </a:rPr>
              <a:t>)</a:t>
            </a:r>
          </a:p>
          <a:p>
            <a:pPr marL="342900" lvl="0" indent="-342900" defTabSz="932742">
              <a:spcBef>
                <a:spcPts val="0"/>
              </a:spcBef>
              <a:spcAft>
                <a:spcPts val="600"/>
              </a:spcAft>
              <a:buClrTx/>
              <a:buSzTx/>
              <a:buFont typeface="Arial" panose="020B0604020202020204" pitchFamily="34" charset="0"/>
              <a:buChar char="•"/>
              <a:defRPr/>
            </a:pPr>
            <a:r>
              <a:rPr lang="en-US" sz="2400" dirty="0">
                <a:solidFill>
                  <a:schemeClr val="tx1"/>
                </a:solidFill>
                <a:latin typeface="+mn-lt"/>
              </a:rPr>
              <a:t>Often provide features beyond </a:t>
            </a:r>
            <a:r>
              <a:rPr lang="en-US" sz="2400" dirty="0" err="1">
                <a:solidFill>
                  <a:schemeClr val="tx1"/>
                </a:solidFill>
                <a:latin typeface="+mn-lt"/>
              </a:rPr>
              <a:t>IPSec</a:t>
            </a:r>
            <a:r>
              <a:rPr lang="en-US" sz="2400" dirty="0">
                <a:solidFill>
                  <a:schemeClr val="tx1"/>
                </a:solidFill>
                <a:latin typeface="+mn-lt"/>
              </a:rPr>
              <a:t> VPN tunneling. Build to vendor’s recommendations to support throughput/workloads</a:t>
            </a:r>
          </a:p>
          <a:p>
            <a:pPr marL="342900" indent="-342900">
              <a:spcAft>
                <a:spcPts val="600"/>
              </a:spcAft>
              <a:buFont typeface="Arial" panose="020B0604020202020204" pitchFamily="34" charset="0"/>
              <a:buChar char="•"/>
            </a:pPr>
            <a:r>
              <a:rPr lang="en-US" sz="2400" dirty="0">
                <a:solidFill>
                  <a:schemeClr val="tx1"/>
                </a:solidFill>
                <a:latin typeface="+mn-lt"/>
              </a:rPr>
              <a:t>Use UDRs &amp; NSGs to force traffic through appliance(s) for analysis/control</a:t>
            </a:r>
          </a:p>
          <a:p>
            <a:pPr marL="342900" lvl="0" indent="-342900">
              <a:spcAft>
                <a:spcPts val="600"/>
              </a:spcAft>
              <a:buFont typeface="Arial" panose="020B0604020202020204" pitchFamily="34" charset="0"/>
              <a:buChar char="•"/>
            </a:pPr>
            <a:endParaRPr lang="en-US" sz="2000" dirty="0">
              <a:gradFill>
                <a:gsLst>
                  <a:gs pos="2917">
                    <a:srgbClr val="505050"/>
                  </a:gs>
                  <a:gs pos="30000">
                    <a:srgbClr val="505050"/>
                  </a:gs>
                </a:gsLst>
                <a:lin ang="5400000" scaled="0"/>
              </a:gradFill>
              <a:latin typeface="Segoe UI"/>
            </a:endParaRPr>
          </a:p>
          <a:p>
            <a:endParaRPr lang="en-US" dirty="0"/>
          </a:p>
        </p:txBody>
      </p:sp>
    </p:spTree>
    <p:extLst>
      <p:ext uri="{BB962C8B-B14F-4D97-AF65-F5344CB8AC3E}">
        <p14:creationId xmlns:p14="http://schemas.microsoft.com/office/powerpoint/2010/main" val="3070529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Hub Spoke Model</a:t>
            </a:r>
          </a:p>
        </p:txBody>
      </p:sp>
      <p:pic>
        <p:nvPicPr>
          <p:cNvPr id="1026" name="Picture 2" descr="VNet peering trans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425" y="1021975"/>
            <a:ext cx="8439150" cy="55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8344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 DOE CALPADS Architecture</a:t>
            </a:r>
          </a:p>
        </p:txBody>
      </p:sp>
      <p:pic>
        <p:nvPicPr>
          <p:cNvPr id="4" name="Picture 3"/>
          <p:cNvPicPr>
            <a:picLocks noChangeAspect="1"/>
          </p:cNvPicPr>
          <p:nvPr/>
        </p:nvPicPr>
        <p:blipFill>
          <a:blip r:embed="rId3"/>
          <a:stretch>
            <a:fillRect/>
          </a:stretch>
        </p:blipFill>
        <p:spPr>
          <a:xfrm>
            <a:off x="1425388" y="1394369"/>
            <a:ext cx="8506814" cy="4676978"/>
          </a:xfrm>
          <a:prstGeom prst="rect">
            <a:avLst/>
          </a:prstGeom>
        </p:spPr>
      </p:pic>
    </p:spTree>
    <p:extLst>
      <p:ext uri="{BB962C8B-B14F-4D97-AF65-F5344CB8AC3E}">
        <p14:creationId xmlns:p14="http://schemas.microsoft.com/office/powerpoint/2010/main" val="38621103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046236"/>
          </a:xfrm>
        </p:spPr>
        <p:txBody>
          <a:bodyPr/>
          <a:lstStyle/>
          <a:p>
            <a:r>
              <a:rPr lang="en-US" dirty="0"/>
              <a:t>Storage Explorer</a:t>
            </a:r>
          </a:p>
          <a:p>
            <a:r>
              <a:rPr lang="en-US" dirty="0"/>
              <a:t>Secured Network</a:t>
            </a:r>
          </a:p>
          <a:p>
            <a:r>
              <a:rPr lang="en-US" dirty="0"/>
              <a:t>Highly Available VMs</a:t>
            </a:r>
          </a:p>
          <a:p>
            <a:endParaRPr lang="en-US" dirty="0"/>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2042772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0" y="1937405"/>
            <a:ext cx="11655841" cy="239327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4" name="Group 3"/>
          <p:cNvGrpSpPr/>
          <p:nvPr/>
        </p:nvGrpSpPr>
        <p:grpSpPr>
          <a:xfrm>
            <a:off x="10325222" y="2117170"/>
            <a:ext cx="1460808" cy="2065878"/>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&gt;80,000 IOPs</a:t>
              </a:r>
            </a:p>
            <a:p>
              <a:pPr algn="ctr" defTabSz="913927" eaLnBrk="0" fontAlgn="base" hangingPunct="0">
                <a:lnSpc>
                  <a:spcPct val="90000"/>
                </a:lnSpc>
                <a:spcBef>
                  <a:spcPct val="0"/>
                </a:spcBef>
                <a:spcAft>
                  <a:spcPct val="0"/>
                </a:spcAft>
                <a:defRPr/>
              </a:pPr>
              <a: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992439" y="3696562"/>
            <a:ext cx="963771" cy="486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a:t>
            </a:r>
            <a:b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06759" y="3696562"/>
            <a:ext cx="1062895" cy="486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751869" y="3696562"/>
            <a:ext cx="1300441" cy="486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13927" eaLnBrk="0" fontAlgn="base" hangingPunct="0">
              <a:lnSpc>
                <a:spcPct val="90000"/>
              </a:lnSpc>
              <a:spcBef>
                <a:spcPct val="0"/>
              </a:spcBef>
              <a:spcAft>
                <a:spcPct val="0"/>
              </a:spcAft>
              <a:defRPr/>
            </a:pPr>
            <a: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255441" y="3696562"/>
            <a:ext cx="1221064" cy="486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 Memory </a:t>
            </a:r>
            <a:b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17066" y="4330675"/>
            <a:ext cx="2393454" cy="2401194"/>
          </a:xfrm>
          <a:prstGeom prst="rect">
            <a:avLst/>
          </a:prstGeom>
          <a:noFill/>
        </p:spPr>
        <p:txBody>
          <a:bodyPr vert="horz" wrap="square" lIns="179285" tIns="143428" rIns="179285" bIns="143428" rtlCol="0" anchor="t" anchorCtr="0">
            <a:noAutofit/>
          </a:bodyPr>
          <a:lstStyle/>
          <a:p>
            <a:pPr>
              <a:lnSpc>
                <a:spcPct val="90000"/>
              </a:lnSpc>
              <a:spcBef>
                <a:spcPts val="588"/>
              </a:spcBef>
              <a:spcAft>
                <a:spcPts val="588"/>
              </a:spcAft>
            </a:pPr>
            <a:r>
              <a:rPr lang="en-US" sz="1372" dirty="0">
                <a:gradFill>
                  <a:gsLst>
                    <a:gs pos="1250">
                      <a:schemeClr val="tx1"/>
                    </a:gs>
                    <a:gs pos="100000">
                      <a:schemeClr val="tx1"/>
                    </a:gs>
                  </a:gsLst>
                  <a:lin ang="5400000" scaled="0"/>
                </a:gradFill>
              </a:rPr>
              <a:t>Dev/Test and </a:t>
            </a:r>
            <a:br>
              <a:rPr lang="en-US" sz="1372" dirty="0">
                <a:gradFill>
                  <a:gsLst>
                    <a:gs pos="1250">
                      <a:schemeClr val="tx1"/>
                    </a:gs>
                    <a:gs pos="100000">
                      <a:schemeClr val="tx1"/>
                    </a:gs>
                  </a:gsLst>
                  <a:lin ang="5400000" scaled="0"/>
                </a:gradFill>
              </a:rPr>
            </a:br>
            <a:r>
              <a:rPr lang="en-US" sz="1372" dirty="0">
                <a:gradFill>
                  <a:gsLst>
                    <a:gs pos="1250">
                      <a:schemeClr val="tx1"/>
                    </a:gs>
                    <a:gs pos="100000">
                      <a:schemeClr val="tx1"/>
                    </a:gs>
                  </a:gsLst>
                  <a:lin ang="5400000" scaled="0"/>
                </a:gradFill>
              </a:rPr>
              <a:t>entry-level workloads</a:t>
            </a:r>
          </a:p>
          <a:p>
            <a:pPr>
              <a:lnSpc>
                <a:spcPct val="90000"/>
              </a:lnSpc>
              <a:spcBef>
                <a:spcPts val="588"/>
              </a:spcBef>
              <a:spcAft>
                <a:spcPts val="588"/>
              </a:spcAft>
            </a:pPr>
            <a:r>
              <a:rPr lang="en-US" sz="1372" dirty="0">
                <a:gradFill>
                  <a:gsLst>
                    <a:gs pos="1250">
                      <a:schemeClr val="tx1"/>
                    </a:gs>
                    <a:gs pos="100000">
                      <a:schemeClr val="tx1"/>
                    </a:gs>
                  </a:gsLst>
                  <a:lin ang="5400000" scaled="0"/>
                </a:gradFill>
              </a:rPr>
              <a:t>Earliest generation, HDD</a:t>
            </a:r>
          </a:p>
          <a:p>
            <a:pPr>
              <a:lnSpc>
                <a:spcPct val="90000"/>
              </a:lnSpc>
              <a:spcBef>
                <a:spcPts val="588"/>
              </a:spcBef>
              <a:spcAft>
                <a:spcPts val="588"/>
              </a:spcAft>
            </a:pPr>
            <a:r>
              <a:rPr lang="en-US" sz="1372" dirty="0">
                <a:gradFill>
                  <a:gsLst>
                    <a:gs pos="1250">
                      <a:schemeClr val="tx1"/>
                    </a:gs>
                    <a:gs pos="100000">
                      <a:schemeClr val="tx1"/>
                    </a:gs>
                  </a:gsLst>
                  <a:lin ang="5400000" scaled="0"/>
                </a:gradFill>
              </a:rPr>
              <a:t>100 ACU/core</a:t>
            </a:r>
          </a:p>
          <a:p>
            <a:pPr>
              <a:lnSpc>
                <a:spcPct val="90000"/>
              </a:lnSpc>
              <a:spcBef>
                <a:spcPts val="588"/>
              </a:spcBef>
              <a:spcAft>
                <a:spcPts val="588"/>
              </a:spcAft>
            </a:pPr>
            <a:r>
              <a:rPr lang="en-US" sz="1372" dirty="0">
                <a:gradFill>
                  <a:gsLst>
                    <a:gs pos="1250">
                      <a:schemeClr val="tx1"/>
                    </a:gs>
                    <a:gs pos="100000">
                      <a:schemeClr val="tx1"/>
                    </a:gs>
                  </a:gsLst>
                  <a:lin ang="5400000" scaled="0"/>
                </a:gradFill>
              </a:rPr>
              <a:t>	 </a:t>
            </a:r>
          </a:p>
        </p:txBody>
      </p:sp>
      <p:sp>
        <p:nvSpPr>
          <p:cNvPr id="56" name="Content Placeholder 2"/>
          <p:cNvSpPr txBox="1">
            <a:spLocks/>
          </p:cNvSpPr>
          <p:nvPr/>
        </p:nvSpPr>
        <p:spPr>
          <a:xfrm>
            <a:off x="2885131" y="4330675"/>
            <a:ext cx="2389648" cy="2401194"/>
          </a:xfrm>
          <a:prstGeom prst="rect">
            <a:avLst/>
          </a:prstGeom>
          <a:noFill/>
        </p:spPr>
        <p:txBody>
          <a:bodyPr vert="horz" wrap="square" lIns="179285" tIns="143428" rIns="179285" bIns="143428"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Clr>
                <a:srgbClr val="505050"/>
              </a:buClr>
              <a:buNone/>
            </a:pPr>
            <a:r>
              <a:rPr lang="en-US" sz="1372" dirty="0">
                <a:latin typeface="+mn-lt"/>
                <a:ea typeface="Segoe UI" pitchFamily="34" charset="0"/>
                <a:cs typeface="Segoe UI" pitchFamily="34" charset="0"/>
              </a:rPr>
              <a:t>Good combination of memory, SSD for most common production applications</a:t>
            </a:r>
          </a:p>
          <a:p>
            <a:pPr marL="0" indent="0">
              <a:spcBef>
                <a:spcPts val="588"/>
              </a:spcBef>
              <a:spcAft>
                <a:spcPts val="588"/>
              </a:spcAft>
              <a:buClr>
                <a:srgbClr val="505050"/>
              </a:buClr>
              <a:buNone/>
            </a:pPr>
            <a:r>
              <a:rPr lang="en-US" sz="1372" dirty="0">
                <a:latin typeface="+mn-lt"/>
                <a:ea typeface="Segoe UI" pitchFamily="34" charset="0"/>
                <a:cs typeface="Segoe UI" pitchFamily="34" charset="0"/>
              </a:rPr>
              <a:t>Memory-intensive variants</a:t>
            </a:r>
          </a:p>
          <a:p>
            <a:pPr marL="0" indent="0">
              <a:spcBef>
                <a:spcPts val="588"/>
              </a:spcBef>
              <a:spcAft>
                <a:spcPts val="588"/>
              </a:spcAft>
              <a:buClr>
                <a:srgbClr val="505050"/>
              </a:buClr>
              <a:buNone/>
            </a:pPr>
            <a:r>
              <a:rPr lang="en-US" sz="1372" dirty="0">
                <a:latin typeface="+mn-lt"/>
                <a:ea typeface="Segoe UI" pitchFamily="34" charset="0"/>
                <a:cs typeface="Segoe UI" pitchFamily="34" charset="0"/>
              </a:rPr>
              <a:t>210 ACU/core</a:t>
            </a:r>
          </a:p>
        </p:txBody>
      </p:sp>
      <p:sp>
        <p:nvSpPr>
          <p:cNvPr id="57" name="Rectangle 56"/>
          <p:cNvSpPr/>
          <p:nvPr/>
        </p:nvSpPr>
        <p:spPr bwMode="auto">
          <a:xfrm>
            <a:off x="5349389" y="4330675"/>
            <a:ext cx="2389648" cy="2401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5923" eaLnBrk="0" fontAlgn="base" hangingPunct="0">
              <a:lnSpc>
                <a:spcPct val="90000"/>
              </a:lnSpc>
              <a:spcBef>
                <a:spcPts val="588"/>
              </a:spcBef>
              <a:spcAft>
                <a:spcPts val="588"/>
              </a:spcAft>
              <a:defRPr/>
            </a:pPr>
            <a:r>
              <a:rPr lang="en-US" sz="1372" dirty="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895923" eaLnBrk="0" fontAlgn="base" hangingPunct="0">
              <a:lnSpc>
                <a:spcPct val="90000"/>
              </a:lnSpc>
              <a:spcBef>
                <a:spcPts val="588"/>
              </a:spcBef>
              <a:spcAft>
                <a:spcPts val="588"/>
              </a:spcAft>
              <a:defRPr/>
            </a:pPr>
            <a:r>
              <a:rPr lang="en-US" sz="1400" dirty="0">
                <a:gradFill>
                  <a:gsLst>
                    <a:gs pos="1250">
                      <a:schemeClr val="tx1"/>
                    </a:gs>
                    <a:gs pos="100000">
                      <a:schemeClr val="tx1"/>
                    </a:gs>
                  </a:gsLst>
                  <a:lin ang="5400000" scaled="0"/>
                </a:gradFill>
              </a:rPr>
              <a:t>More CPU to </a:t>
            </a:r>
            <a:br>
              <a:rPr lang="en-US" sz="1400" dirty="0">
                <a:gradFill>
                  <a:gsLst>
                    <a:gs pos="1250">
                      <a:schemeClr val="tx1"/>
                    </a:gs>
                    <a:gs pos="100000">
                      <a:schemeClr val="tx1"/>
                    </a:gs>
                  </a:gsLst>
                  <a:lin ang="5400000" scaled="0"/>
                </a:gradFill>
              </a:rPr>
            </a:br>
            <a:r>
              <a:rPr lang="en-US" sz="1400" dirty="0">
                <a:gradFill>
                  <a:gsLst>
                    <a:gs pos="1250">
                      <a:schemeClr val="tx1"/>
                    </a:gs>
                    <a:gs pos="100000">
                      <a:schemeClr val="tx1"/>
                    </a:gs>
                  </a:gsLst>
                  <a:lin ang="5400000" scaled="0"/>
                </a:gradFill>
              </a:rPr>
              <a:t>memory ratio. </a:t>
            </a:r>
          </a:p>
          <a:p>
            <a:pPr defTabSz="895923" eaLnBrk="0" fontAlgn="base" hangingPunct="0">
              <a:lnSpc>
                <a:spcPct val="90000"/>
              </a:lnSpc>
              <a:spcBef>
                <a:spcPts val="588"/>
              </a:spcBef>
              <a:spcAft>
                <a:spcPts val="588"/>
              </a:spcAft>
              <a:defRPr/>
            </a:pPr>
            <a:r>
              <a:rPr lang="en-US" sz="1372" dirty="0">
                <a:gradFill>
                  <a:gsLst>
                    <a:gs pos="1250">
                      <a:schemeClr val="tx1"/>
                    </a:gs>
                    <a:gs pos="100000">
                      <a:schemeClr val="tx1"/>
                    </a:gs>
                  </a:gsLst>
                  <a:lin ang="5400000" scaled="0"/>
                </a:gradFill>
              </a:rPr>
              <a:t>210 ACU/core</a:t>
            </a:r>
          </a:p>
          <a:p>
            <a:pPr defTabSz="895923" eaLnBrk="0" fontAlgn="base" hangingPunct="0">
              <a:lnSpc>
                <a:spcPct val="90000"/>
              </a:lnSpc>
              <a:spcBef>
                <a:spcPts val="588"/>
              </a:spcBef>
              <a:spcAft>
                <a:spcPts val="588"/>
              </a:spcAft>
              <a:defRPr/>
            </a:pPr>
            <a:endParaRPr lang="en-US" sz="1372" dirty="0">
              <a:gradFill>
                <a:gsLst>
                  <a:gs pos="1250">
                    <a:schemeClr val="tx1"/>
                  </a:gs>
                  <a:gs pos="100000">
                    <a:schemeClr val="tx1"/>
                  </a:gs>
                </a:gsLst>
                <a:lin ang="5400000" scaled="0"/>
              </a:gradFill>
            </a:endParaRPr>
          </a:p>
          <a:p>
            <a:pPr defTabSz="895923" eaLnBrk="0" fontAlgn="base" hangingPunct="0">
              <a:lnSpc>
                <a:spcPct val="90000"/>
              </a:lnSpc>
              <a:spcBef>
                <a:spcPts val="588"/>
              </a:spcBef>
              <a:spcAft>
                <a:spcPts val="588"/>
              </a:spcAft>
              <a:defRPr/>
            </a:pPr>
            <a:endParaRPr lang="en-US" sz="1372" dirty="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813649" y="4330675"/>
            <a:ext cx="2389648" cy="2401194"/>
          </a:xfrm>
          <a:prstGeom prst="rect">
            <a:avLst/>
          </a:prstGeom>
          <a:noFill/>
        </p:spPr>
        <p:txBody>
          <a:bodyPr vert="horz" wrap="square" lIns="179285" tIns="143428" rIns="179285" bIns="143428" rtlCol="0" anchor="t" anchorCtr="0">
            <a:noAutofit/>
          </a:bodyPr>
          <a:lstStyle/>
          <a:p>
            <a:pPr defTabSz="895923" eaLnBrk="0" fontAlgn="base" hangingPunct="0">
              <a:lnSpc>
                <a:spcPct val="90000"/>
              </a:lnSpc>
              <a:spcBef>
                <a:spcPts val="588"/>
              </a:spcBef>
              <a:spcAft>
                <a:spcPts val="588"/>
              </a:spcAft>
              <a:defRPr/>
            </a:pPr>
            <a:r>
              <a:rPr lang="en-US" sz="1372" dirty="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372" dirty="0">
              <a:gradFill>
                <a:gsLst>
                  <a:gs pos="1250">
                    <a:schemeClr val="tx1"/>
                  </a:gs>
                  <a:gs pos="100000">
                    <a:schemeClr val="tx1"/>
                  </a:gs>
                </a:gsLst>
                <a:lin ang="5400000" scaled="0"/>
              </a:gradFill>
            </a:endParaRPr>
          </a:p>
          <a:p>
            <a:pPr>
              <a:lnSpc>
                <a:spcPct val="90000"/>
              </a:lnSpc>
              <a:spcBef>
                <a:spcPts val="588"/>
              </a:spcBef>
              <a:spcAft>
                <a:spcPts val="588"/>
              </a:spcAft>
            </a:pPr>
            <a:r>
              <a:rPr lang="en-US" sz="1372" dirty="0">
                <a:gradFill>
                  <a:gsLst>
                    <a:gs pos="1250">
                      <a:schemeClr val="tx1"/>
                    </a:gs>
                    <a:gs pos="100000">
                      <a:schemeClr val="tx1"/>
                    </a:gs>
                  </a:gsLst>
                  <a:lin ang="5400000" scaled="0"/>
                </a:gradFill>
              </a:rPr>
              <a:t>Intel Haswell processor with 0.5TB RAM</a:t>
            </a:r>
          </a:p>
          <a:p>
            <a:pPr>
              <a:lnSpc>
                <a:spcPct val="90000"/>
              </a:lnSpc>
              <a:spcBef>
                <a:spcPts val="588"/>
              </a:spcBef>
              <a:spcAft>
                <a:spcPts val="588"/>
              </a:spcAft>
            </a:pPr>
            <a:r>
              <a:rPr lang="en-US" sz="1372" dirty="0">
                <a:gradFill>
                  <a:gsLst>
                    <a:gs pos="1250">
                      <a:schemeClr val="tx1"/>
                    </a:gs>
                    <a:gs pos="100000">
                      <a:schemeClr val="tx1"/>
                    </a:gs>
                  </a:gsLst>
                  <a:lin ang="5400000" scaled="0"/>
                </a:gradFill>
              </a:rPr>
              <a:t>180 ACU/core</a:t>
            </a:r>
          </a:p>
        </p:txBody>
      </p:sp>
      <p:sp>
        <p:nvSpPr>
          <p:cNvPr id="59" name="Title 3"/>
          <p:cNvSpPr>
            <a:spLocks noGrp="1"/>
          </p:cNvSpPr>
          <p:nvPr>
            <p:ph type="title"/>
          </p:nvPr>
        </p:nvSpPr>
        <p:spPr/>
        <p:txBody>
          <a:bodyPr vert="horz" wrap="square" lIns="179285" tIns="143428" rIns="179285" bIns="143428" rtlCol="0" anchor="t">
            <a:noAutofit/>
          </a:bodyPr>
          <a:lstStyle/>
          <a:p>
            <a:r>
              <a:rPr lang="en-US" sz="4313" spc="0" dirty="0">
                <a:cs typeface="Segoe UI Semibold" panose="020B0702040204020203" pitchFamily="34" charset="0"/>
              </a:rPr>
              <a:t>Compute families</a:t>
            </a:r>
          </a:p>
        </p:txBody>
      </p:sp>
      <p:grpSp>
        <p:nvGrpSpPr>
          <p:cNvPr id="60" name="Group 59"/>
          <p:cNvGrpSpPr/>
          <p:nvPr/>
        </p:nvGrpSpPr>
        <p:grpSpPr>
          <a:xfrm>
            <a:off x="11433292" y="291514"/>
            <a:ext cx="491789" cy="491789"/>
            <a:chOff x="454026" y="1404697"/>
            <a:chExt cx="501650" cy="501650"/>
          </a:xfrm>
        </p:grpSpPr>
        <p:sp>
          <p:nvSpPr>
            <p:cNvPr id="61" name="Oval 60"/>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nvGrpSpPr>
          <p:cNvPr id="64" name="Group 63"/>
          <p:cNvGrpSpPr/>
          <p:nvPr/>
        </p:nvGrpSpPr>
        <p:grpSpPr>
          <a:xfrm>
            <a:off x="1094544" y="2336723"/>
            <a:ext cx="847687" cy="1212025"/>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A</a:t>
              </a:r>
            </a:p>
          </p:txBody>
        </p:sp>
      </p:grpSp>
      <p:grpSp>
        <p:nvGrpSpPr>
          <p:cNvPr id="67" name="Group 66"/>
          <p:cNvGrpSpPr/>
          <p:nvPr/>
        </p:nvGrpSpPr>
        <p:grpSpPr>
          <a:xfrm>
            <a:off x="3518212" y="2336723"/>
            <a:ext cx="847687" cy="1212025"/>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D</a:t>
              </a:r>
            </a:p>
          </p:txBody>
        </p:sp>
      </p:grpSp>
      <p:grpSp>
        <p:nvGrpSpPr>
          <p:cNvPr id="70" name="Group 69"/>
          <p:cNvGrpSpPr/>
          <p:nvPr/>
        </p:nvGrpSpPr>
        <p:grpSpPr>
          <a:xfrm>
            <a:off x="5941879" y="2336723"/>
            <a:ext cx="847687" cy="1212025"/>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F</a:t>
              </a:r>
            </a:p>
          </p:txBody>
        </p:sp>
      </p:grpSp>
      <p:grpSp>
        <p:nvGrpSpPr>
          <p:cNvPr id="73" name="Group 72"/>
          <p:cNvGrpSpPr/>
          <p:nvPr/>
        </p:nvGrpSpPr>
        <p:grpSpPr>
          <a:xfrm>
            <a:off x="8365545" y="2336723"/>
            <a:ext cx="847687" cy="1212025"/>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G</a:t>
              </a:r>
            </a:p>
          </p:txBody>
        </p:sp>
      </p:grpSp>
      <p:sp>
        <p:nvSpPr>
          <p:cNvPr id="41" name="TextBox 40"/>
          <p:cNvSpPr txBox="1"/>
          <p:nvPr/>
        </p:nvSpPr>
        <p:spPr>
          <a:xfrm>
            <a:off x="255928" y="6319821"/>
            <a:ext cx="7559491" cy="455857"/>
          </a:xfrm>
          <a:prstGeom prst="rect">
            <a:avLst/>
          </a:prstGeom>
          <a:noFill/>
        </p:spPr>
        <p:txBody>
          <a:bodyPr wrap="none" lIns="179285" tIns="143428" rIns="179285" bIns="143428" rtlCol="0">
            <a:spAutoFit/>
          </a:bodyPr>
          <a:lstStyle/>
          <a:p>
            <a:pPr>
              <a:lnSpc>
                <a:spcPct val="90000"/>
              </a:lnSpc>
              <a:spcAft>
                <a:spcPts val="588"/>
              </a:spcAft>
            </a:pPr>
            <a:r>
              <a:rPr lang="en-US" sz="1200" dirty="0"/>
              <a:t>Azure Compute Unit (ACU) provides a way of comparing compute (CPU) performance across Azure SKUs.</a:t>
            </a:r>
            <a:endParaRPr lang="en-US" sz="1200" dirty="0">
              <a:gradFill>
                <a:gsLst>
                  <a:gs pos="0">
                    <a:schemeClr val="tx1"/>
                  </a:gs>
                  <a:gs pos="100000">
                    <a:schemeClr val="tx1"/>
                  </a:gs>
                </a:gsLst>
                <a:lin ang="5400000" scaled="1"/>
              </a:gradFill>
            </a:endParaRPr>
          </a:p>
        </p:txBody>
      </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1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nodeType="withEffect">
                                  <p:stCondLst>
                                    <p:cond delay="150"/>
                                  </p:stCondLst>
                                  <p:childTnLst>
                                    <p:animMotion origin="layout" path="M 1.20756E-6 -3.58148E-6 L 1.20756E-6 0.03836 " pathEditMode="relative" rAng="0" ptsTypes="AA">
                                      <p:cBhvr>
                                        <p:cTn id="15" dur="750" spd="-100000" fill="hold"/>
                                        <p:tgtEl>
                                          <p:spTgt spid="4"/>
                                        </p:tgtEl>
                                        <p:attrNameLst>
                                          <p:attrName>ppt_x</p:attrName>
                                          <p:attrName>ppt_y</p:attrName>
                                        </p:attrNameLst>
                                      </p:cBhvr>
                                      <p:rCtr x="0" y="1906"/>
                                    </p:animMotion>
                                  </p:childTnLst>
                                </p:cTn>
                              </p:par>
                              <p:par>
                                <p:cTn id="16" presetID="10" presetClass="entr" presetSubtype="0" fill="hold" nodeType="withEffect">
                                  <p:stCondLst>
                                    <p:cond delay="1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par>
                                <p:cTn id="19" presetID="42" presetClass="path" presetSubtype="0" decel="100000" fill="hold" nodeType="withEffect">
                                  <p:stCondLst>
                                    <p:cond delay="150"/>
                                  </p:stCondLst>
                                  <p:childTnLst>
                                    <p:animMotion origin="layout" path="M 1.20756E-6 -3.58148E-6 L 1.20756E-6 0.03836 " pathEditMode="relative" rAng="0" ptsTypes="AA">
                                      <p:cBhvr>
                                        <p:cTn id="20" dur="750" spd="-100000" fill="hold"/>
                                        <p:tgtEl>
                                          <p:spTgt spid="73"/>
                                        </p:tgtEl>
                                        <p:attrNameLst>
                                          <p:attrName>ppt_x</p:attrName>
                                          <p:attrName>ppt_y</p:attrName>
                                        </p:attrNameLst>
                                      </p:cBhvr>
                                      <p:rCtr x="0" y="1906"/>
                                    </p:animMotion>
                                  </p:childTnLst>
                                </p:cTn>
                              </p:par>
                              <p:par>
                                <p:cTn id="21" presetID="10" presetClass="entr" presetSubtype="0" fill="hold" nodeType="withEffect">
                                  <p:stCondLst>
                                    <p:cond delay="15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42" presetClass="path" presetSubtype="0" decel="100000" fill="hold" nodeType="withEffect">
                                  <p:stCondLst>
                                    <p:cond delay="150"/>
                                  </p:stCondLst>
                                  <p:childTnLst>
                                    <p:animMotion origin="layout" path="M 1.20756E-6 -3.58148E-6 L 1.20756E-6 0.03836 " pathEditMode="relative" rAng="0" ptsTypes="AA">
                                      <p:cBhvr>
                                        <p:cTn id="25" dur="750" spd="-100000" fill="hold"/>
                                        <p:tgtEl>
                                          <p:spTgt spid="70"/>
                                        </p:tgtEl>
                                        <p:attrNameLst>
                                          <p:attrName>ppt_x</p:attrName>
                                          <p:attrName>ppt_y</p:attrName>
                                        </p:attrNameLst>
                                      </p:cBhvr>
                                      <p:rCtr x="0" y="1906"/>
                                    </p:animMotion>
                                  </p:childTnLst>
                                </p:cTn>
                              </p:par>
                              <p:par>
                                <p:cTn id="26" presetID="10" presetClass="entr" presetSubtype="0" fill="hold" nodeType="withEffect">
                                  <p:stCondLst>
                                    <p:cond delay="15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42" presetClass="path" presetSubtype="0" decel="100000" fill="hold" nodeType="withEffect">
                                  <p:stCondLst>
                                    <p:cond delay="150"/>
                                  </p:stCondLst>
                                  <p:childTnLst>
                                    <p:animMotion origin="layout" path="M 1.20756E-6 -3.58148E-6 L 1.20756E-6 0.03836 " pathEditMode="relative" rAng="0" ptsTypes="AA">
                                      <p:cBhvr>
                                        <p:cTn id="30" dur="750" spd="-100000" fill="hold"/>
                                        <p:tgtEl>
                                          <p:spTgt spid="67"/>
                                        </p:tgtEl>
                                        <p:attrNameLst>
                                          <p:attrName>ppt_x</p:attrName>
                                          <p:attrName>ppt_y</p:attrName>
                                        </p:attrNameLst>
                                      </p:cBhvr>
                                      <p:rCtr x="0" y="1906"/>
                                    </p:animMotion>
                                  </p:childTnLst>
                                </p:cTn>
                              </p:par>
                              <p:par>
                                <p:cTn id="31" presetID="10" presetClass="entr" presetSubtype="0" fill="hold" nodeType="withEffect">
                                  <p:stCondLst>
                                    <p:cond delay="15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42" presetClass="path" presetSubtype="0" decel="100000" fill="hold" nodeType="withEffect">
                                  <p:stCondLst>
                                    <p:cond delay="150"/>
                                  </p:stCondLst>
                                  <p:childTnLst>
                                    <p:animMotion origin="layout" path="M 1.20756E-6 -3.58148E-6 L 1.20756E-6 0.03836 " pathEditMode="relative" rAng="0" ptsTypes="AA">
                                      <p:cBhvr>
                                        <p:cTn id="35" dur="750" spd="-100000" fill="hold"/>
                                        <p:tgtEl>
                                          <p:spTgt spid="64"/>
                                        </p:tgtEl>
                                        <p:attrNameLst>
                                          <p:attrName>ppt_x</p:attrName>
                                          <p:attrName>ppt_y</p:attrName>
                                        </p:attrNameLst>
                                      </p:cBhvr>
                                      <p:rCtr x="0" y="1906"/>
                                    </p:animMotion>
                                  </p:childTnLst>
                                </p:cTn>
                              </p:par>
                              <p:par>
                                <p:cTn id="36" presetID="10" presetClass="entr" presetSubtype="0" fill="hold" grpId="0" nodeType="withEffect">
                                  <p:stCondLst>
                                    <p:cond delay="15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42" presetClass="path" presetSubtype="0" decel="100000" fill="hold" grpId="1" nodeType="withEffect">
                                  <p:stCondLst>
                                    <p:cond delay="150"/>
                                  </p:stCondLst>
                                  <p:childTnLst>
                                    <p:animMotion origin="layout" path="M 1.20756E-6 -3.58148E-6 L 1.20756E-6 0.03836 " pathEditMode="relative" rAng="0" ptsTypes="AA">
                                      <p:cBhvr>
                                        <p:cTn id="40" dur="750" spd="-100000" fill="hold"/>
                                        <p:tgtEl>
                                          <p:spTgt spid="19"/>
                                        </p:tgtEl>
                                        <p:attrNameLst>
                                          <p:attrName>ppt_x</p:attrName>
                                          <p:attrName>ppt_y</p:attrName>
                                        </p:attrNameLst>
                                      </p:cBhvr>
                                      <p:rCtr x="0" y="1906"/>
                                    </p:animMotion>
                                  </p:childTnLst>
                                </p:cTn>
                              </p:par>
                              <p:par>
                                <p:cTn id="41" presetID="10" presetClass="entr" presetSubtype="0" fill="hold" grpId="0" nodeType="withEffect">
                                  <p:stCondLst>
                                    <p:cond delay="15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42" presetClass="path" presetSubtype="0" decel="100000" fill="hold" grpId="1" nodeType="withEffect">
                                  <p:stCondLst>
                                    <p:cond delay="150"/>
                                  </p:stCondLst>
                                  <p:childTnLst>
                                    <p:animMotion origin="layout" path="M 1.20756E-6 -3.58148E-6 L 1.20756E-6 0.03836 " pathEditMode="relative" rAng="0" ptsTypes="AA">
                                      <p:cBhvr>
                                        <p:cTn id="45" dur="750" spd="-100000" fill="hold"/>
                                        <p:tgtEl>
                                          <p:spTgt spid="28"/>
                                        </p:tgtEl>
                                        <p:attrNameLst>
                                          <p:attrName>ppt_x</p:attrName>
                                          <p:attrName>ppt_y</p:attrName>
                                        </p:attrNameLst>
                                      </p:cBhvr>
                                      <p:rCtr x="0" y="1906"/>
                                    </p:animMotion>
                                  </p:childTnLst>
                                </p:cTn>
                              </p:par>
                              <p:par>
                                <p:cTn id="46" presetID="10" presetClass="entr" presetSubtype="0" fill="hold" grpId="0" nodeType="withEffect">
                                  <p:stCondLst>
                                    <p:cond delay="15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42" presetClass="path" presetSubtype="0" decel="100000" fill="hold" grpId="1" nodeType="withEffect">
                                  <p:stCondLst>
                                    <p:cond delay="150"/>
                                  </p:stCondLst>
                                  <p:childTnLst>
                                    <p:animMotion origin="layout" path="M 1.20756E-6 -3.58148E-6 L 1.20756E-6 0.03836 " pathEditMode="relative" rAng="0" ptsTypes="AA">
                                      <p:cBhvr>
                                        <p:cTn id="50" dur="750" spd="-100000" fill="hold"/>
                                        <p:tgtEl>
                                          <p:spTgt spid="37"/>
                                        </p:tgtEl>
                                        <p:attrNameLst>
                                          <p:attrName>ppt_x</p:attrName>
                                          <p:attrName>ppt_y</p:attrName>
                                        </p:attrNameLst>
                                      </p:cBhvr>
                                      <p:rCtr x="0" y="1906"/>
                                    </p:animMotion>
                                  </p:childTnLst>
                                </p:cTn>
                              </p:par>
                              <p:par>
                                <p:cTn id="51" presetID="10" presetClass="entr" presetSubtype="0" fill="hold" grpId="0" nodeType="withEffect">
                                  <p:stCondLst>
                                    <p:cond delay="15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42" presetClass="path" presetSubtype="0" decel="100000" fill="hold" grpId="1" nodeType="withEffect">
                                  <p:stCondLst>
                                    <p:cond delay="150"/>
                                  </p:stCondLst>
                                  <p:childTnLst>
                                    <p:animMotion origin="layout" path="M 1.20756E-6 -3.58148E-6 L 1.20756E-6 0.03836 " pathEditMode="relative" rAng="0" ptsTypes="AA">
                                      <p:cBhvr>
                                        <p:cTn id="55" dur="750" spd="-100000" fill="hold"/>
                                        <p:tgtEl>
                                          <p:spTgt spid="46"/>
                                        </p:tgtEl>
                                        <p:attrNameLst>
                                          <p:attrName>ppt_x</p:attrName>
                                          <p:attrName>ppt_y</p:attrName>
                                        </p:attrNameLst>
                                      </p:cBhvr>
                                      <p:rCtr x="0" y="1906"/>
                                    </p:animMotion>
                                  </p:childTnLst>
                                </p:cTn>
                              </p:par>
                              <p:par>
                                <p:cTn id="56" presetID="10" presetClass="entr" presetSubtype="0" fill="hold" grpId="0" nodeType="withEffect">
                                  <p:stCondLst>
                                    <p:cond delay="5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42" presetClass="path" presetSubtype="0" decel="100000" fill="hold" grpId="1" nodeType="withEffect">
                                  <p:stCondLst>
                                    <p:cond delay="500"/>
                                  </p:stCondLst>
                                  <p:childTnLst>
                                    <p:animMotion origin="layout" path="M 1.20756E-6 -3.58148E-6 L 1.20756E-6 0.03836 " pathEditMode="relative" rAng="0" ptsTypes="AA">
                                      <p:cBhvr>
                                        <p:cTn id="60" dur="750" spd="-100000" fill="hold"/>
                                        <p:tgtEl>
                                          <p:spTgt spid="55"/>
                                        </p:tgtEl>
                                        <p:attrNameLst>
                                          <p:attrName>ppt_x</p:attrName>
                                          <p:attrName>ppt_y</p:attrName>
                                        </p:attrNameLst>
                                      </p:cBhvr>
                                      <p:rCtr x="0" y="1906"/>
                                    </p:animMotion>
                                  </p:childTnLst>
                                </p:cTn>
                              </p:par>
                              <p:par>
                                <p:cTn id="61" presetID="10" presetClass="entr" presetSubtype="0" fill="hold" grpId="0" nodeType="withEffect">
                                  <p:stCondLst>
                                    <p:cond delay="50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par>
                                <p:cTn id="64" presetID="42" presetClass="path" presetSubtype="0" decel="100000" fill="hold" grpId="1" nodeType="withEffect">
                                  <p:stCondLst>
                                    <p:cond delay="500"/>
                                  </p:stCondLst>
                                  <p:childTnLst>
                                    <p:animMotion origin="layout" path="M 1.20756E-6 -3.58148E-6 L 1.20756E-6 0.03836 " pathEditMode="relative" rAng="0" ptsTypes="AA">
                                      <p:cBhvr>
                                        <p:cTn id="65" dur="750" spd="-100000" fill="hold"/>
                                        <p:tgtEl>
                                          <p:spTgt spid="56"/>
                                        </p:tgtEl>
                                        <p:attrNameLst>
                                          <p:attrName>ppt_x</p:attrName>
                                          <p:attrName>ppt_y</p:attrName>
                                        </p:attrNameLst>
                                      </p:cBhvr>
                                      <p:rCtr x="0" y="1906"/>
                                    </p:animMotion>
                                  </p:childTnLst>
                                </p:cTn>
                              </p:par>
                              <p:par>
                                <p:cTn id="66" presetID="10" presetClass="entr" presetSubtype="0" fill="hold" grpId="0" nodeType="withEffect">
                                  <p:stCondLst>
                                    <p:cond delay="50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500"/>
                                        <p:tgtEl>
                                          <p:spTgt spid="57"/>
                                        </p:tgtEl>
                                      </p:cBhvr>
                                    </p:animEffect>
                                  </p:childTnLst>
                                </p:cTn>
                              </p:par>
                              <p:par>
                                <p:cTn id="69" presetID="42" presetClass="path" presetSubtype="0" decel="100000" fill="hold" grpId="1" nodeType="withEffect">
                                  <p:stCondLst>
                                    <p:cond delay="500"/>
                                  </p:stCondLst>
                                  <p:childTnLst>
                                    <p:animMotion origin="layout" path="M 1.20756E-6 -3.58148E-6 L 1.20756E-6 0.03836 " pathEditMode="relative" rAng="0" ptsTypes="AA">
                                      <p:cBhvr>
                                        <p:cTn id="70" dur="750" spd="-100000" fill="hold"/>
                                        <p:tgtEl>
                                          <p:spTgt spid="57"/>
                                        </p:tgtEl>
                                        <p:attrNameLst>
                                          <p:attrName>ppt_x</p:attrName>
                                          <p:attrName>ppt_y</p:attrName>
                                        </p:attrNameLst>
                                      </p:cBhvr>
                                      <p:rCtr x="0" y="1906"/>
                                    </p:animMotion>
                                  </p:childTnLst>
                                </p:cTn>
                              </p:par>
                              <p:par>
                                <p:cTn id="71" presetID="10" presetClass="entr" presetSubtype="0" fill="hold" grpId="0" nodeType="withEffect">
                                  <p:stCondLst>
                                    <p:cond delay="50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42" presetClass="path" presetSubtype="0" decel="100000" fill="hold" grpId="1" nodeType="withEffect">
                                  <p:stCondLst>
                                    <p:cond delay="500"/>
                                  </p:stCondLst>
                                  <p:childTnLst>
                                    <p:animMotion origin="layout" path="M 1.20756E-6 -3.58148E-6 L 1.20756E-6 0.03836 " pathEditMode="relative" rAng="0" ptsTypes="AA">
                                      <p:cBhvr>
                                        <p:cTn id="75" dur="750" spd="-100000" fill="hold"/>
                                        <p:tgtEl>
                                          <p:spTgt spid="58"/>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269240" y="1937403"/>
            <a:ext cx="11655841" cy="2393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New compute size options</a:t>
            </a:r>
          </a:p>
        </p:txBody>
      </p:sp>
      <p:grpSp>
        <p:nvGrpSpPr>
          <p:cNvPr id="6" name="Group 5"/>
          <p:cNvGrpSpPr/>
          <p:nvPr/>
        </p:nvGrpSpPr>
        <p:grpSpPr>
          <a:xfrm>
            <a:off x="1344688" y="1534348"/>
            <a:ext cx="717140" cy="890011"/>
            <a:chOff x="1607425" y="2158958"/>
            <a:chExt cx="808745" cy="1003699"/>
          </a:xfrm>
        </p:grpSpPr>
        <p:sp>
          <p:nvSpPr>
            <p:cNvPr id="109" name="Rectangular Callout 2"/>
            <p:cNvSpPr/>
            <p:nvPr/>
          </p:nvSpPr>
          <p:spPr bwMode="auto">
            <a:xfrm>
              <a:off x="1607425" y="2158958"/>
              <a:ext cx="808745"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Nov 16</a:t>
              </a:r>
            </a:p>
          </p:txBody>
        </p:sp>
        <p:cxnSp>
          <p:nvCxnSpPr>
            <p:cNvPr id="116" name="Straight Connector 115"/>
            <p:cNvCxnSpPr/>
            <p:nvPr/>
          </p:nvCxnSpPr>
          <p:spPr>
            <a:xfrm flipH="1" flipV="1">
              <a:off x="200894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587361" y="1534348"/>
            <a:ext cx="717140" cy="890011"/>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OCT 16</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709842" y="1534348"/>
            <a:ext cx="717140" cy="890011"/>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 H1</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7542648" y="1534348"/>
            <a:ext cx="717140" cy="890011"/>
            <a:chOff x="8965463" y="2158958"/>
            <a:chExt cx="808746" cy="1003699"/>
          </a:xfrm>
        </p:grpSpPr>
        <p:sp>
          <p:nvSpPr>
            <p:cNvPr id="110" name="Rectangular Callout 45"/>
            <p:cNvSpPr/>
            <p:nvPr/>
          </p:nvSpPr>
          <p:spPr bwMode="auto">
            <a:xfrm>
              <a:off x="8965463"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Nov 16</a:t>
              </a:r>
            </a:p>
          </p:txBody>
        </p:sp>
        <p:cxnSp>
          <p:nvCxnSpPr>
            <p:cNvPr id="120" name="Straight Connector 119"/>
            <p:cNvCxnSpPr/>
            <p:nvPr/>
          </p:nvCxnSpPr>
          <p:spPr>
            <a:xfrm flipH="1" flipV="1">
              <a:off x="9372828"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8675166" y="1534381"/>
            <a:ext cx="717140" cy="889978"/>
            <a:chOff x="10022983" y="2158995"/>
            <a:chExt cx="808746" cy="1003662"/>
          </a:xfrm>
        </p:grpSpPr>
        <p:sp>
          <p:nvSpPr>
            <p:cNvPr id="114" name="Rectangular Callout 52"/>
            <p:cNvSpPr/>
            <p:nvPr/>
          </p:nvSpPr>
          <p:spPr bwMode="auto">
            <a:xfrm>
              <a:off x="10022983" y="2158995"/>
              <a:ext cx="808746" cy="28574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SEPT 16</a:t>
              </a:r>
            </a:p>
          </p:txBody>
        </p:sp>
        <p:cxnSp>
          <p:nvCxnSpPr>
            <p:cNvPr id="121" name="Straight Connector 120"/>
            <p:cNvCxnSpPr/>
            <p:nvPr/>
          </p:nvCxnSpPr>
          <p:spPr>
            <a:xfrm flipH="1" flipV="1">
              <a:off x="10424359"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9798031" y="1534348"/>
            <a:ext cx="720519" cy="890011"/>
            <a:chOff x="11069612" y="2158958"/>
            <a:chExt cx="812557" cy="1003699"/>
          </a:xfrm>
        </p:grpSpPr>
        <p:sp>
          <p:nvSpPr>
            <p:cNvPr id="113"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 H1</a:t>
              </a:r>
            </a:p>
          </p:txBody>
        </p:sp>
        <p:cxnSp>
          <p:nvCxnSpPr>
            <p:cNvPr id="122" name="Straight Connector 121"/>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11433292" y="291514"/>
            <a:ext cx="491789" cy="491789"/>
            <a:chOff x="454026" y="1404697"/>
            <a:chExt cx="501650" cy="501650"/>
          </a:xfrm>
        </p:grpSpPr>
        <p:sp>
          <p:nvSpPr>
            <p:cNvPr id="58" name="Oval 5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5"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nvGrpSpPr>
          <p:cNvPr id="45" name="Group 44" hidden="1"/>
          <p:cNvGrpSpPr/>
          <p:nvPr/>
        </p:nvGrpSpPr>
        <p:grpSpPr>
          <a:xfrm>
            <a:off x="473115" y="2336723"/>
            <a:ext cx="847687" cy="1212025"/>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A</a:t>
              </a:r>
            </a:p>
          </p:txBody>
        </p:sp>
      </p:grpSp>
      <p:grpSp>
        <p:nvGrpSpPr>
          <p:cNvPr id="62" name="Group 61" hidden="1"/>
          <p:cNvGrpSpPr/>
          <p:nvPr/>
        </p:nvGrpSpPr>
        <p:grpSpPr>
          <a:xfrm>
            <a:off x="2337964" y="2336723"/>
            <a:ext cx="847687" cy="1212025"/>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D</a:t>
              </a:r>
            </a:p>
          </p:txBody>
        </p:sp>
      </p:grpSp>
      <p:grpSp>
        <p:nvGrpSpPr>
          <p:cNvPr id="68" name="Group 67" hidden="1"/>
          <p:cNvGrpSpPr/>
          <p:nvPr/>
        </p:nvGrpSpPr>
        <p:grpSpPr>
          <a:xfrm>
            <a:off x="4202813" y="2336723"/>
            <a:ext cx="847687" cy="1212025"/>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F</a:t>
              </a:r>
            </a:p>
          </p:txBody>
        </p:sp>
      </p:grpSp>
      <p:grpSp>
        <p:nvGrpSpPr>
          <p:cNvPr id="77" name="Group 76" hidden="1"/>
          <p:cNvGrpSpPr/>
          <p:nvPr/>
        </p:nvGrpSpPr>
        <p:grpSpPr>
          <a:xfrm>
            <a:off x="7000086" y="2336723"/>
            <a:ext cx="847687" cy="1212025"/>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G</a:t>
              </a:r>
            </a:p>
          </p:txBody>
        </p:sp>
      </p:grpSp>
      <p:grpSp>
        <p:nvGrpSpPr>
          <p:cNvPr id="274" name="Group 273"/>
          <p:cNvGrpSpPr/>
          <p:nvPr/>
        </p:nvGrpSpPr>
        <p:grpSpPr>
          <a:xfrm>
            <a:off x="575017" y="2740558"/>
            <a:ext cx="425157" cy="636834"/>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A</a:t>
              </a:r>
            </a:p>
          </p:txBody>
        </p:sp>
      </p:grpSp>
      <p:grpSp>
        <p:nvGrpSpPr>
          <p:cNvPr id="277" name="Group 276"/>
          <p:cNvGrpSpPr/>
          <p:nvPr/>
        </p:nvGrpSpPr>
        <p:grpSpPr>
          <a:xfrm>
            <a:off x="1279695" y="2344039"/>
            <a:ext cx="847687" cy="1212025"/>
            <a:chOff x="454025" y="3077179"/>
            <a:chExt cx="807346" cy="1154346"/>
          </a:xfrm>
        </p:grpSpPr>
        <p:pic>
          <p:nvPicPr>
            <p:cNvPr id="278" name="Picture 277"/>
            <p:cNvPicPr>
              <a:picLocks noChangeAspect="1"/>
            </p:cNvPicPr>
            <p:nvPr/>
          </p:nvPicPr>
          <p:blipFill>
            <a:blip r:embed="rId3"/>
            <a:stretch>
              <a:fillRect/>
            </a:stretch>
          </p:blipFill>
          <p:spPr>
            <a:xfrm>
              <a:off x="454025" y="3077179"/>
              <a:ext cx="807346" cy="1154346"/>
            </a:xfrm>
            <a:prstGeom prst="rect">
              <a:avLst/>
            </a:prstGeom>
          </p:spPr>
        </p:pic>
        <p:sp>
          <p:nvSpPr>
            <p:cNvPr id="279" name="Rectangle 278"/>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dirty="0">
                  <a:gradFill>
                    <a:gsLst>
                      <a:gs pos="0">
                        <a:srgbClr val="FFFFFF"/>
                      </a:gs>
                      <a:gs pos="100000">
                        <a:srgbClr val="FFFFFF"/>
                      </a:gs>
                    </a:gsLst>
                    <a:lin ang="5400000" scaled="0"/>
                  </a:gradFill>
                </a:rPr>
                <a:t>Av2</a:t>
              </a:r>
            </a:p>
          </p:txBody>
        </p:sp>
        <p:sp>
          <p:nvSpPr>
            <p:cNvPr id="280" name="Rectangle 279"/>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dirty="0">
                  <a:gradFill>
                    <a:gsLst>
                      <a:gs pos="0">
                        <a:srgbClr val="FFFFFF"/>
                      </a:gs>
                      <a:gs pos="100000">
                        <a:srgbClr val="FFFFFF"/>
                      </a:gs>
                    </a:gsLst>
                    <a:lin ang="5400000" scaled="0"/>
                  </a:gradFill>
                </a:rPr>
                <a:t>Av2</a:t>
              </a:r>
            </a:p>
          </p:txBody>
        </p:sp>
        <p:sp>
          <p:nvSpPr>
            <p:cNvPr id="281" name="Rectangle 280"/>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dirty="0">
                  <a:gradFill>
                    <a:gsLst>
                      <a:gs pos="0">
                        <a:srgbClr val="FFFFFF"/>
                      </a:gs>
                      <a:gs pos="100000">
                        <a:srgbClr val="FFFFFF"/>
                      </a:gs>
                    </a:gsLst>
                    <a:lin ang="5400000" scaled="0"/>
                  </a:gradFill>
                </a:rPr>
                <a:t>Av2</a:t>
              </a:r>
            </a:p>
          </p:txBody>
        </p:sp>
      </p:grpSp>
      <p:grpSp>
        <p:nvGrpSpPr>
          <p:cNvPr id="282" name="Group 281"/>
          <p:cNvGrpSpPr/>
          <p:nvPr/>
        </p:nvGrpSpPr>
        <p:grpSpPr>
          <a:xfrm>
            <a:off x="2406903" y="2740558"/>
            <a:ext cx="425157" cy="636834"/>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D</a:t>
              </a:r>
            </a:p>
          </p:txBody>
        </p:sp>
      </p:grpSp>
      <p:grpSp>
        <p:nvGrpSpPr>
          <p:cNvPr id="285" name="Group 284"/>
          <p:cNvGrpSpPr/>
          <p:nvPr/>
        </p:nvGrpSpPr>
        <p:grpSpPr>
          <a:xfrm>
            <a:off x="3816258" y="2740558"/>
            <a:ext cx="425157" cy="636834"/>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F</a:t>
              </a:r>
            </a:p>
          </p:txBody>
        </p:sp>
      </p:grpSp>
      <p:grpSp>
        <p:nvGrpSpPr>
          <p:cNvPr id="291" name="Group 290"/>
          <p:cNvGrpSpPr/>
          <p:nvPr/>
        </p:nvGrpSpPr>
        <p:grpSpPr>
          <a:xfrm>
            <a:off x="5648145" y="2344039"/>
            <a:ext cx="847687" cy="1212025"/>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S</a:t>
              </a:r>
            </a:p>
          </p:txBody>
        </p:sp>
      </p:grpSp>
      <p:grpSp>
        <p:nvGrpSpPr>
          <p:cNvPr id="294" name="Group 293"/>
          <p:cNvGrpSpPr/>
          <p:nvPr/>
        </p:nvGrpSpPr>
        <p:grpSpPr>
          <a:xfrm>
            <a:off x="6775352" y="2740558"/>
            <a:ext cx="425157" cy="636834"/>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G</a:t>
              </a:r>
            </a:p>
          </p:txBody>
        </p:sp>
      </p:grpSp>
      <p:grpSp>
        <p:nvGrpSpPr>
          <p:cNvPr id="297" name="Group 296"/>
          <p:cNvGrpSpPr/>
          <p:nvPr/>
        </p:nvGrpSpPr>
        <p:grpSpPr>
          <a:xfrm>
            <a:off x="7480031" y="2344039"/>
            <a:ext cx="847687" cy="1212025"/>
            <a:chOff x="454025" y="3077179"/>
            <a:chExt cx="807346" cy="1154346"/>
          </a:xfrm>
        </p:grpSpPr>
        <p:pic>
          <p:nvPicPr>
            <p:cNvPr id="298" name="Picture 297"/>
            <p:cNvPicPr>
              <a:picLocks noChangeAspect="1"/>
            </p:cNvPicPr>
            <p:nvPr/>
          </p:nvPicPr>
          <p:blipFill>
            <a:blip r:embed="rId3"/>
            <a:stretch>
              <a:fillRect/>
            </a:stretch>
          </p:blipFill>
          <p:spPr>
            <a:xfrm>
              <a:off x="454025" y="3077179"/>
              <a:ext cx="807346" cy="1154346"/>
            </a:xfrm>
            <a:prstGeom prst="rect">
              <a:avLst/>
            </a:prstGeom>
          </p:spPr>
        </p:pic>
        <p:sp>
          <p:nvSpPr>
            <p:cNvPr id="299" name="Rectangle 29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N</a:t>
              </a:r>
            </a:p>
          </p:txBody>
        </p:sp>
      </p:grpSp>
      <p:grpSp>
        <p:nvGrpSpPr>
          <p:cNvPr id="300" name="Group 299"/>
          <p:cNvGrpSpPr/>
          <p:nvPr/>
        </p:nvGrpSpPr>
        <p:grpSpPr>
          <a:xfrm>
            <a:off x="8607239" y="2344039"/>
            <a:ext cx="847687" cy="1212025"/>
            <a:chOff x="454025" y="3077179"/>
            <a:chExt cx="807346" cy="1154346"/>
          </a:xfrm>
        </p:grpSpPr>
        <p:pic>
          <p:nvPicPr>
            <p:cNvPr id="301" name="Picture 300"/>
            <p:cNvPicPr>
              <a:picLocks noChangeAspect="1"/>
            </p:cNvPicPr>
            <p:nvPr/>
          </p:nvPicPr>
          <p:blipFill>
            <a:blip r:embed="rId3"/>
            <a:stretch>
              <a:fillRect/>
            </a:stretch>
          </p:blipFill>
          <p:spPr>
            <a:xfrm>
              <a:off x="454025" y="3077179"/>
              <a:ext cx="807346" cy="1154346"/>
            </a:xfrm>
            <a:prstGeom prst="rect">
              <a:avLst/>
            </a:prstGeom>
          </p:spPr>
        </p:pic>
        <p:sp>
          <p:nvSpPr>
            <p:cNvPr id="302" name="Rectangle 30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H</a:t>
              </a:r>
            </a:p>
          </p:txBody>
        </p:sp>
      </p:grpSp>
      <p:grpSp>
        <p:nvGrpSpPr>
          <p:cNvPr id="303" name="Group 302"/>
          <p:cNvGrpSpPr/>
          <p:nvPr/>
        </p:nvGrpSpPr>
        <p:grpSpPr>
          <a:xfrm>
            <a:off x="9734447" y="2344039"/>
            <a:ext cx="847687" cy="1212025"/>
            <a:chOff x="454025" y="3077179"/>
            <a:chExt cx="807346" cy="1154346"/>
          </a:xfrm>
        </p:grpSpPr>
        <p:pic>
          <p:nvPicPr>
            <p:cNvPr id="304" name="Picture 303"/>
            <p:cNvPicPr>
              <a:picLocks noChangeAspect="1"/>
            </p:cNvPicPr>
            <p:nvPr/>
          </p:nvPicPr>
          <p:blipFill>
            <a:blip r:embed="rId3"/>
            <a:stretch>
              <a:fillRect/>
            </a:stretch>
          </p:blipFill>
          <p:spPr>
            <a:xfrm>
              <a:off x="454025" y="3077179"/>
              <a:ext cx="807346" cy="1154346"/>
            </a:xfrm>
            <a:prstGeom prst="rect">
              <a:avLst/>
            </a:prstGeom>
          </p:spPr>
        </p:pic>
        <p:sp>
          <p:nvSpPr>
            <p:cNvPr id="305" name="Rectangle 30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Z</a:t>
              </a:r>
            </a:p>
          </p:txBody>
        </p:sp>
      </p:grpSp>
      <p:grpSp>
        <p:nvGrpSpPr>
          <p:cNvPr id="306" name="Group 305"/>
          <p:cNvGrpSpPr/>
          <p:nvPr/>
        </p:nvGrpSpPr>
        <p:grpSpPr>
          <a:xfrm>
            <a:off x="3111581" y="2740558"/>
            <a:ext cx="425157" cy="636834"/>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dirty="0">
                  <a:gradFill>
                    <a:gsLst>
                      <a:gs pos="0">
                        <a:srgbClr val="FFFFFF"/>
                      </a:gs>
                      <a:gs pos="100000">
                        <a:srgbClr val="FFFFFF"/>
                      </a:gs>
                    </a:gsLst>
                    <a:lin ang="5400000" scaled="0"/>
                  </a:gra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dirty="0">
                  <a:gradFill>
                    <a:gsLst>
                      <a:gs pos="0">
                        <a:srgbClr val="FFFFFF"/>
                      </a:gs>
                      <a:gs pos="100000">
                        <a:srgbClr val="FFFFFF"/>
                      </a:gs>
                    </a:gsLst>
                    <a:lin ang="5400000" scaled="0"/>
                  </a:gra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spc="-49" dirty="0">
                  <a:gradFill>
                    <a:gsLst>
                      <a:gs pos="0">
                        <a:srgbClr val="FFFFFF"/>
                      </a:gs>
                      <a:gs pos="100000">
                        <a:srgbClr val="FFFFFF"/>
                      </a:gs>
                    </a:gsLst>
                    <a:lin ang="5400000" scaled="0"/>
                  </a:gradFill>
                </a:rPr>
                <a:t>Dv2</a:t>
              </a:r>
            </a:p>
          </p:txBody>
        </p:sp>
      </p:grpSp>
      <p:sp>
        <p:nvSpPr>
          <p:cNvPr id="338" name="Rectangle 337"/>
          <p:cNvSpPr/>
          <p:nvPr/>
        </p:nvSpPr>
        <p:spPr bwMode="auto">
          <a:xfrm>
            <a:off x="9617486" y="3668910"/>
            <a:ext cx="1081608" cy="3857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98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largest enterprise applications</a:t>
            </a:r>
          </a:p>
        </p:txBody>
      </p:sp>
      <p:sp>
        <p:nvSpPr>
          <p:cNvPr id="339" name="Rectangle 338"/>
          <p:cNvSpPr/>
          <p:nvPr/>
        </p:nvSpPr>
        <p:spPr bwMode="auto">
          <a:xfrm>
            <a:off x="8497608" y="3668910"/>
            <a:ext cx="1066947" cy="3857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98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CPU intensive workloads</a:t>
            </a:r>
          </a:p>
        </p:txBody>
      </p:sp>
      <p:sp>
        <p:nvSpPr>
          <p:cNvPr id="340" name="Rectangle 339"/>
          <p:cNvSpPr/>
          <p:nvPr/>
        </p:nvSpPr>
        <p:spPr bwMode="auto">
          <a:xfrm>
            <a:off x="7401073" y="3668910"/>
            <a:ext cx="1005600" cy="3857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98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GPU accelerated workloads</a:t>
            </a:r>
          </a:p>
        </p:txBody>
      </p:sp>
      <p:sp>
        <p:nvSpPr>
          <p:cNvPr id="341" name="Rectangle 340"/>
          <p:cNvSpPr/>
          <p:nvPr/>
        </p:nvSpPr>
        <p:spPr bwMode="auto">
          <a:xfrm>
            <a:off x="5544158" y="3668910"/>
            <a:ext cx="1055660" cy="3857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98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big data Hadoop workloads</a:t>
            </a:r>
          </a:p>
        </p:txBody>
      </p:sp>
      <p:sp>
        <p:nvSpPr>
          <p:cNvPr id="342" name="Rectangle 341"/>
          <p:cNvSpPr/>
          <p:nvPr/>
        </p:nvSpPr>
        <p:spPr bwMode="auto">
          <a:xfrm>
            <a:off x="4452293" y="3668910"/>
            <a:ext cx="984973" cy="3857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buClr>
                <a:schemeClr val="tx1"/>
              </a:buClr>
              <a:defRPr/>
            </a:pPr>
            <a:r>
              <a:rPr lang="en-US" sz="98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a:t>
            </a:r>
            <a:br>
              <a:rPr lang="en-US" sz="98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98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for No-SQL, Databases </a:t>
            </a:r>
          </a:p>
        </p:txBody>
      </p:sp>
      <p:sp>
        <p:nvSpPr>
          <p:cNvPr id="343" name="Rectangle 342"/>
          <p:cNvSpPr/>
          <p:nvPr/>
        </p:nvSpPr>
        <p:spPr bwMode="auto">
          <a:xfrm>
            <a:off x="876543" y="3668910"/>
            <a:ext cx="1653990" cy="3857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980" dirty="0"/>
              <a:t>Optimized for small production and dev/test workloads</a:t>
            </a:r>
            <a:endParaRPr lang="en-US" sz="98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45" name="Group 344"/>
          <p:cNvGrpSpPr/>
          <p:nvPr/>
        </p:nvGrpSpPr>
        <p:grpSpPr>
          <a:xfrm>
            <a:off x="4520937" y="2336723"/>
            <a:ext cx="847687" cy="1212025"/>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rPr>
                <a:t>L</a:t>
              </a:r>
            </a:p>
          </p:txBody>
        </p:sp>
      </p:grpSp>
      <p:grpSp>
        <p:nvGrpSpPr>
          <p:cNvPr id="117" name="Group 116"/>
          <p:cNvGrpSpPr/>
          <p:nvPr/>
        </p:nvGrpSpPr>
        <p:grpSpPr>
          <a:xfrm>
            <a:off x="10889654" y="1534348"/>
            <a:ext cx="720519" cy="890011"/>
            <a:chOff x="11069612" y="2158958"/>
            <a:chExt cx="812557" cy="1003699"/>
          </a:xfrm>
        </p:grpSpPr>
        <p:sp>
          <p:nvSpPr>
            <p:cNvPr id="123"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SEPT 16</a:t>
              </a:r>
            </a:p>
          </p:txBody>
        </p:sp>
        <p:cxnSp>
          <p:nvCxnSpPr>
            <p:cNvPr id="124" name="Straight Connector 123"/>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10762921" y="2414190"/>
            <a:ext cx="970841" cy="993141"/>
            <a:chOff x="9264169" y="3168861"/>
            <a:chExt cx="1048453" cy="1150283"/>
          </a:xfrm>
        </p:grpSpPr>
        <p:grpSp>
          <p:nvGrpSpPr>
            <p:cNvPr id="97" name="Group 96"/>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chemeClr val="bg1"/>
                      </a:gs>
                      <a:gs pos="100000">
                        <a:schemeClr val="bg1"/>
                      </a:gs>
                    </a:gsLst>
                    <a:lin ang="5400000" scaled="0"/>
                  </a:gradFill>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chemeClr val="bg1"/>
                      </a:gs>
                      <a:gs pos="100000">
                        <a:schemeClr val="bg1"/>
                      </a:gs>
                    </a:gsLst>
                    <a:lin ang="5400000" scaled="0"/>
                  </a:gradFill>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chemeClr val="bg1"/>
                      </a:gs>
                      <a:gs pos="100000">
                        <a:schemeClr val="bg1"/>
                      </a:gs>
                    </a:gsLst>
                    <a:lin ang="5400000" scaled="0"/>
                  </a:gradFill>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chemeClr val="bg1"/>
                      </a:gs>
                      <a:gs pos="100000">
                        <a:schemeClr val="bg1"/>
                      </a:gs>
                    </a:gsLst>
                    <a:lin ang="5400000" scaled="0"/>
                  </a:gradFill>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chemeClr val="bg1"/>
                      </a:gs>
                      <a:gs pos="100000">
                        <a:schemeClr val="bg1"/>
                      </a:gs>
                    </a:gsLst>
                    <a:lin ang="5400000" scaled="0"/>
                  </a:gradFill>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chemeClr val="bg1"/>
                      </a:gs>
                      <a:gs pos="100000">
                        <a:schemeClr val="bg1"/>
                      </a:gs>
                    </a:gsLst>
                    <a:lin ang="5400000" scaled="0"/>
                  </a:gradFill>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chemeClr val="bg1"/>
                      </a:gs>
                      <a:gs pos="100000">
                        <a:schemeClr val="bg1"/>
                      </a:gs>
                    </a:gsLst>
                    <a:lin ang="5400000" scaled="0"/>
                  </a:gradFill>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chemeClr val="bg1"/>
                      </a:gs>
                      <a:gs pos="100000">
                        <a:schemeClr val="bg1"/>
                      </a:gs>
                    </a:gsLst>
                    <a:lin ang="5400000" scaled="0"/>
                  </a:gradFill>
                </a:endParaRPr>
              </a:p>
            </p:txBody>
          </p:sp>
          <p:sp>
            <p:nvSpPr>
              <p:cNvPr id="108"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chemeClr val="bg1"/>
                      </a:gs>
                      <a:gs pos="100000">
                        <a:schemeClr val="bg1"/>
                      </a:gs>
                    </a:gsLst>
                    <a:lin ang="5400000" scaled="0"/>
                  </a:gradFill>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chemeClr val="bg1"/>
                      </a:gs>
                      <a:gs pos="100000">
                        <a:schemeClr val="bg1"/>
                      </a:gs>
                    </a:gsLst>
                    <a:lin ang="5400000" scaled="0"/>
                  </a:gradFill>
                </a:endParaRPr>
              </a:p>
            </p:txBody>
          </p:sp>
        </p:grpSp>
        <p:pic>
          <p:nvPicPr>
            <p:cNvPr id="98" name="Picture 97"/>
            <p:cNvPicPr>
              <a:picLocks noChangeAspect="1"/>
            </p:cNvPicPr>
            <p:nvPr/>
          </p:nvPicPr>
          <p:blipFill>
            <a:blip r:embed="rId4"/>
            <a:stretch>
              <a:fillRect/>
            </a:stretch>
          </p:blipFill>
          <p:spPr>
            <a:xfrm>
              <a:off x="9264169" y="4013345"/>
              <a:ext cx="1048453" cy="305799"/>
            </a:xfrm>
            <a:prstGeom prst="rect">
              <a:avLst/>
            </a:prstGeom>
          </p:spPr>
        </p:pic>
      </p:grpSp>
      <p:sp>
        <p:nvSpPr>
          <p:cNvPr id="125" name="Rectangle 124"/>
          <p:cNvSpPr/>
          <p:nvPr/>
        </p:nvSpPr>
        <p:spPr bwMode="auto">
          <a:xfrm>
            <a:off x="10678687" y="3668910"/>
            <a:ext cx="1081608" cy="3857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98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 </a:t>
            </a:r>
            <a:br>
              <a:rPr lang="en-US" sz="98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98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 workloads</a:t>
            </a:r>
          </a:p>
        </p:txBody>
      </p:sp>
      <p:sp>
        <p:nvSpPr>
          <p:cNvPr id="10" name="Rectangle 9"/>
          <p:cNvSpPr/>
          <p:nvPr/>
        </p:nvSpPr>
        <p:spPr bwMode="auto">
          <a:xfrm>
            <a:off x="584148" y="4539997"/>
            <a:ext cx="2848934" cy="479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pPr>
            <a:r>
              <a:rPr lang="en-US" sz="1372"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050485" y="4539997"/>
            <a:ext cx="2559688" cy="479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spAutoFit/>
          </a:bodyPr>
          <a:lstStyle/>
          <a:p>
            <a:pPr algn="r" defTabSz="913927" fontAlgn="base">
              <a:lnSpc>
                <a:spcPct val="90000"/>
              </a:lnSpc>
              <a:spcBef>
                <a:spcPct val="0"/>
              </a:spcBef>
              <a:spcAft>
                <a:spcPct val="0"/>
              </a:spcAft>
            </a:pPr>
            <a:r>
              <a:rPr lang="en-US" sz="1372"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13979" y="4539997"/>
            <a:ext cx="10966363"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55928" y="6319821"/>
            <a:ext cx="1419685" cy="425434"/>
          </a:xfrm>
          <a:prstGeom prst="rect">
            <a:avLst/>
          </a:prstGeom>
          <a:noFill/>
        </p:spPr>
        <p:txBody>
          <a:bodyPr wrap="none" lIns="179285" tIns="143428" rIns="179285" bIns="143428" rtlCol="0">
            <a:spAutoFit/>
          </a:bodyPr>
          <a:lstStyle/>
          <a:p>
            <a:pPr>
              <a:lnSpc>
                <a:spcPct val="90000"/>
              </a:lnSpc>
              <a:spcAft>
                <a:spcPts val="588"/>
              </a:spcAft>
            </a:pPr>
            <a:r>
              <a:rPr lang="en-US" sz="980" dirty="0">
                <a:gradFill>
                  <a:gsLst>
                    <a:gs pos="0">
                      <a:schemeClr val="tx1"/>
                    </a:gs>
                    <a:gs pos="100000">
                      <a:schemeClr val="tx1"/>
                    </a:gs>
                  </a:gsLst>
                  <a:lin ang="5400000" scaled="1"/>
                </a:gradFill>
              </a:rPr>
              <a:t>UNDER NDA ONLY</a:t>
            </a:r>
          </a:p>
        </p:txBody>
      </p:sp>
      <p:grpSp>
        <p:nvGrpSpPr>
          <p:cNvPr id="127" name="Group 126"/>
          <p:cNvGrpSpPr/>
          <p:nvPr/>
        </p:nvGrpSpPr>
        <p:grpSpPr>
          <a:xfrm>
            <a:off x="1160" y="5183319"/>
            <a:ext cx="12192000" cy="1205658"/>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79285" tIns="143428" rIns="179285" bIns="143428" rtlCol="0">
              <a:spAutoFit/>
            </a:bodyPr>
            <a:lstStyle/>
            <a:p>
              <a:pPr algn="ctr">
                <a:lnSpc>
                  <a:spcPct val="90000"/>
                </a:lnSpc>
                <a:spcBef>
                  <a:spcPts val="294"/>
                </a:spcBef>
              </a:pPr>
              <a:r>
                <a:rPr lang="en-US" sz="3529" dirty="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rPr>
                <a:t>More than doubling the compute offerings in 2016</a:t>
              </a:r>
              <a:endParaRPr lang="en-US" sz="2353" dirty="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42" presetClass="path" presetSubtype="0" decel="100000" fill="hold" nodeType="withEffect">
                                  <p:stCondLst>
                                    <p:cond delay="250"/>
                                  </p:stCondLst>
                                  <p:childTnLst>
                                    <p:animMotion origin="layout" path="M 2.76487E-6 -5.08398E-7 L 2.76487E-6 0.05039 " pathEditMode="relative" rAng="0" ptsTypes="AA">
                                      <p:cBhvr>
                                        <p:cTn id="20" dur="750" spd="-100000" fill="hold"/>
                                        <p:tgtEl>
                                          <p:spTgt spid="6"/>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42" presetClass="path" presetSubtype="0" decel="100000" fill="hold" nodeType="withEffect">
                                  <p:stCondLst>
                                    <p:cond delay="250"/>
                                  </p:stCondLst>
                                  <p:childTnLst>
                                    <p:animMotion origin="layout" path="M 2.76487E-6 -5.08398E-7 L 2.76487E-6 0.05039 " pathEditMode="relative" rAng="0" ptsTypes="AA">
                                      <p:cBhvr>
                                        <p:cTn id="25" dur="750" spd="-100000" fill="hold"/>
                                        <p:tgtEl>
                                          <p:spTgt spid="7"/>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42" presetClass="path" presetSubtype="0" decel="100000" fill="hold" nodeType="withEffect">
                                  <p:stCondLst>
                                    <p:cond delay="250"/>
                                  </p:stCondLst>
                                  <p:childTnLst>
                                    <p:animMotion origin="layout" path="M 2.76487E-6 -5.08398E-7 L 2.76487E-6 0.05039 " pathEditMode="relative" rAng="0" ptsTypes="AA">
                                      <p:cBhvr>
                                        <p:cTn id="30" dur="750" spd="-100000" fill="hold"/>
                                        <p:tgtEl>
                                          <p:spTgt spid="8"/>
                                        </p:tgtEl>
                                        <p:attrNameLst>
                                          <p:attrName>ppt_x</p:attrName>
                                          <p:attrName>ppt_y</p:attrName>
                                        </p:attrNameLst>
                                      </p:cBhvr>
                                      <p:rCtr x="0" y="2519"/>
                                    </p:animMotion>
                                  </p:childTnLst>
                                </p:cTn>
                              </p:par>
                              <p:par>
                                <p:cTn id="31" presetID="10" presetClass="entr" presetSubtype="0" fill="hold" nodeType="with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42" presetClass="path" presetSubtype="0" decel="100000" fill="hold" nodeType="withEffect">
                                  <p:stCondLst>
                                    <p:cond delay="250"/>
                                  </p:stCondLst>
                                  <p:childTnLst>
                                    <p:animMotion origin="layout" path="M 2.76487E-6 -5.08398E-7 L 2.76487E-6 0.05039 " pathEditMode="relative" rAng="0" ptsTypes="AA">
                                      <p:cBhvr>
                                        <p:cTn id="35" dur="750" spd="-100000" fill="hold"/>
                                        <p:tgtEl>
                                          <p:spTgt spid="9"/>
                                        </p:tgtEl>
                                        <p:attrNameLst>
                                          <p:attrName>ppt_x</p:attrName>
                                          <p:attrName>ppt_y</p:attrName>
                                        </p:attrNameLst>
                                      </p:cBhvr>
                                      <p:rCtr x="0" y="2519"/>
                                    </p:animMotion>
                                  </p:childTnLst>
                                </p:cTn>
                              </p:par>
                              <p:par>
                                <p:cTn id="36" presetID="10" presetClass="entr" presetSubtype="0" fill="hold" nodeType="withEffect">
                                  <p:stCondLst>
                                    <p:cond delay="25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path" presetSubtype="0" decel="100000" fill="hold" nodeType="withEffect">
                                  <p:stCondLst>
                                    <p:cond delay="250"/>
                                  </p:stCondLst>
                                  <p:childTnLst>
                                    <p:animMotion origin="layout" path="M 2.76487E-6 -5.08398E-7 L 2.76487E-6 0.05039 " pathEditMode="relative" rAng="0" ptsTypes="AA">
                                      <p:cBhvr>
                                        <p:cTn id="40" dur="750" spd="-100000" fill="hold"/>
                                        <p:tgtEl>
                                          <p:spTgt spid="12"/>
                                        </p:tgtEl>
                                        <p:attrNameLst>
                                          <p:attrName>ppt_x</p:attrName>
                                          <p:attrName>ppt_y</p:attrName>
                                        </p:attrNameLst>
                                      </p:cBhvr>
                                      <p:rCtr x="0" y="2519"/>
                                    </p:animMotion>
                                  </p:childTnLst>
                                </p:cTn>
                              </p:par>
                              <p:par>
                                <p:cTn id="41" presetID="10" presetClass="entr" presetSubtype="0" fill="hold" nodeType="withEffect">
                                  <p:stCondLst>
                                    <p:cond delay="2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42" presetClass="path" presetSubtype="0" decel="100000" fill="hold" nodeType="withEffect">
                                  <p:stCondLst>
                                    <p:cond delay="250"/>
                                  </p:stCondLst>
                                  <p:childTnLst>
                                    <p:animMotion origin="layout" path="M 2.76487E-6 -5.08398E-7 L 2.76487E-6 0.05039 " pathEditMode="relative" rAng="0" ptsTypes="AA">
                                      <p:cBhvr>
                                        <p:cTn id="45" dur="750" spd="-100000" fill="hold"/>
                                        <p:tgtEl>
                                          <p:spTgt spid="13"/>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117"/>
                                        </p:tgtEl>
                                        <p:attrNameLst>
                                          <p:attrName>style.visibility</p:attrName>
                                        </p:attrNameLst>
                                      </p:cBhvr>
                                      <p:to>
                                        <p:strVal val="visible"/>
                                      </p:to>
                                    </p:set>
                                    <p:animEffect transition="in" filter="fade">
                                      <p:cBhvr>
                                        <p:cTn id="48" dur="500"/>
                                        <p:tgtEl>
                                          <p:spTgt spid="117"/>
                                        </p:tgtEl>
                                      </p:cBhvr>
                                    </p:animEffect>
                                  </p:childTnLst>
                                </p:cTn>
                              </p:par>
                              <p:par>
                                <p:cTn id="49" presetID="42" presetClass="path" presetSubtype="0" decel="100000" fill="hold" nodeType="withEffect">
                                  <p:stCondLst>
                                    <p:cond delay="250"/>
                                  </p:stCondLst>
                                  <p:childTnLst>
                                    <p:animMotion origin="layout" path="M 2.76487E-6 -5.08398E-7 L 2.76487E-6 0.05039 " pathEditMode="relative" rAng="0" ptsTypes="AA">
                                      <p:cBhvr>
                                        <p:cTn id="50" dur="750" spd="-100000" fill="hold"/>
                                        <p:tgtEl>
                                          <p:spTgt spid="117"/>
                                        </p:tgtEl>
                                        <p:attrNameLst>
                                          <p:attrName>ppt_x</p:attrName>
                                          <p:attrName>ppt_y</p:attrName>
                                        </p:attrNameLst>
                                      </p:cBhvr>
                                      <p:rCtr x="0" y="2519"/>
                                    </p:animMotion>
                                  </p:childTnLst>
                                </p:cTn>
                              </p:par>
                              <p:par>
                                <p:cTn id="51" presetID="10" presetClass="entr" presetSubtype="0" fill="hold" grpId="0" nodeType="withEffect">
                                  <p:stCondLst>
                                    <p:cond delay="25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500"/>
                                        <p:tgtEl>
                                          <p:spTgt spid="343"/>
                                        </p:tgtEl>
                                      </p:cBhvr>
                                    </p:animEffect>
                                  </p:childTnLst>
                                </p:cTn>
                              </p:par>
                              <p:par>
                                <p:cTn id="54" presetID="42" presetClass="path" presetSubtype="0" decel="100000" fill="hold" grpId="1" nodeType="withEffect">
                                  <p:stCondLst>
                                    <p:cond delay="250"/>
                                  </p:stCondLst>
                                  <p:childTnLst>
                                    <p:animMotion origin="layout" path="M 2.76487E-6 -5.08398E-7 L 2.76487E-6 0.05039 " pathEditMode="relative" rAng="0" ptsTypes="AA">
                                      <p:cBhvr>
                                        <p:cTn id="55" dur="750" spd="-100000" fill="hold"/>
                                        <p:tgtEl>
                                          <p:spTgt spid="343"/>
                                        </p:tgtEl>
                                        <p:attrNameLst>
                                          <p:attrName>ppt_x</p:attrName>
                                          <p:attrName>ppt_y</p:attrName>
                                        </p:attrNameLst>
                                      </p:cBhvr>
                                      <p:rCtr x="0" y="2519"/>
                                    </p:animMotion>
                                  </p:childTnLst>
                                </p:cTn>
                              </p:par>
                              <p:par>
                                <p:cTn id="56" presetID="10" presetClass="entr" presetSubtype="0" fill="hold" grpId="0" nodeType="withEffect">
                                  <p:stCondLst>
                                    <p:cond delay="250"/>
                                  </p:stCondLst>
                                  <p:childTnLst>
                                    <p:set>
                                      <p:cBhvr>
                                        <p:cTn id="57" dur="1" fill="hold">
                                          <p:stCondLst>
                                            <p:cond delay="0"/>
                                          </p:stCondLst>
                                        </p:cTn>
                                        <p:tgtEl>
                                          <p:spTgt spid="342"/>
                                        </p:tgtEl>
                                        <p:attrNameLst>
                                          <p:attrName>style.visibility</p:attrName>
                                        </p:attrNameLst>
                                      </p:cBhvr>
                                      <p:to>
                                        <p:strVal val="visible"/>
                                      </p:to>
                                    </p:set>
                                    <p:animEffect transition="in" filter="fade">
                                      <p:cBhvr>
                                        <p:cTn id="58" dur="500"/>
                                        <p:tgtEl>
                                          <p:spTgt spid="342"/>
                                        </p:tgtEl>
                                      </p:cBhvr>
                                    </p:animEffect>
                                  </p:childTnLst>
                                </p:cTn>
                              </p:par>
                              <p:par>
                                <p:cTn id="59" presetID="42" presetClass="path" presetSubtype="0" decel="100000" fill="hold" grpId="1" nodeType="withEffect">
                                  <p:stCondLst>
                                    <p:cond delay="250"/>
                                  </p:stCondLst>
                                  <p:childTnLst>
                                    <p:animMotion origin="layout" path="M 2.76487E-6 -5.08398E-7 L 2.76487E-6 0.05039 " pathEditMode="relative" rAng="0" ptsTypes="AA">
                                      <p:cBhvr>
                                        <p:cTn id="60" dur="750" spd="-100000" fill="hold"/>
                                        <p:tgtEl>
                                          <p:spTgt spid="342"/>
                                        </p:tgtEl>
                                        <p:attrNameLst>
                                          <p:attrName>ppt_x</p:attrName>
                                          <p:attrName>ppt_y</p:attrName>
                                        </p:attrNameLst>
                                      </p:cBhvr>
                                      <p:rCtr x="0" y="2519"/>
                                    </p:animMotion>
                                  </p:childTnLst>
                                </p:cTn>
                              </p:par>
                              <p:par>
                                <p:cTn id="61" presetID="10" presetClass="entr" presetSubtype="0" fill="hold" grpId="0" nodeType="withEffect">
                                  <p:stCondLst>
                                    <p:cond delay="250"/>
                                  </p:stCondLst>
                                  <p:childTnLst>
                                    <p:set>
                                      <p:cBhvr>
                                        <p:cTn id="62" dur="1" fill="hold">
                                          <p:stCondLst>
                                            <p:cond delay="0"/>
                                          </p:stCondLst>
                                        </p:cTn>
                                        <p:tgtEl>
                                          <p:spTgt spid="341"/>
                                        </p:tgtEl>
                                        <p:attrNameLst>
                                          <p:attrName>style.visibility</p:attrName>
                                        </p:attrNameLst>
                                      </p:cBhvr>
                                      <p:to>
                                        <p:strVal val="visible"/>
                                      </p:to>
                                    </p:set>
                                    <p:animEffect transition="in" filter="fade">
                                      <p:cBhvr>
                                        <p:cTn id="63" dur="500"/>
                                        <p:tgtEl>
                                          <p:spTgt spid="341"/>
                                        </p:tgtEl>
                                      </p:cBhvr>
                                    </p:animEffect>
                                  </p:childTnLst>
                                </p:cTn>
                              </p:par>
                              <p:par>
                                <p:cTn id="64" presetID="42" presetClass="path" presetSubtype="0" decel="100000" fill="hold" grpId="1" nodeType="withEffect">
                                  <p:stCondLst>
                                    <p:cond delay="250"/>
                                  </p:stCondLst>
                                  <p:childTnLst>
                                    <p:animMotion origin="layout" path="M 2.76487E-6 -5.08398E-7 L 2.76487E-6 0.05039 " pathEditMode="relative" rAng="0" ptsTypes="AA">
                                      <p:cBhvr>
                                        <p:cTn id="65" dur="750" spd="-100000" fill="hold"/>
                                        <p:tgtEl>
                                          <p:spTgt spid="341"/>
                                        </p:tgtEl>
                                        <p:attrNameLst>
                                          <p:attrName>ppt_x</p:attrName>
                                          <p:attrName>ppt_y</p:attrName>
                                        </p:attrNameLst>
                                      </p:cBhvr>
                                      <p:rCtr x="0" y="2519"/>
                                    </p:animMotion>
                                  </p:childTnLst>
                                </p:cTn>
                              </p:par>
                              <p:par>
                                <p:cTn id="66" presetID="10" presetClass="entr" presetSubtype="0" fill="hold" grpId="0" nodeType="withEffect">
                                  <p:stCondLst>
                                    <p:cond delay="250"/>
                                  </p:stCondLst>
                                  <p:childTnLst>
                                    <p:set>
                                      <p:cBhvr>
                                        <p:cTn id="67" dur="1" fill="hold">
                                          <p:stCondLst>
                                            <p:cond delay="0"/>
                                          </p:stCondLst>
                                        </p:cTn>
                                        <p:tgtEl>
                                          <p:spTgt spid="340"/>
                                        </p:tgtEl>
                                        <p:attrNameLst>
                                          <p:attrName>style.visibility</p:attrName>
                                        </p:attrNameLst>
                                      </p:cBhvr>
                                      <p:to>
                                        <p:strVal val="visible"/>
                                      </p:to>
                                    </p:set>
                                    <p:animEffect transition="in" filter="fade">
                                      <p:cBhvr>
                                        <p:cTn id="68" dur="500"/>
                                        <p:tgtEl>
                                          <p:spTgt spid="340"/>
                                        </p:tgtEl>
                                      </p:cBhvr>
                                    </p:animEffect>
                                  </p:childTnLst>
                                </p:cTn>
                              </p:par>
                              <p:par>
                                <p:cTn id="69" presetID="42" presetClass="path" presetSubtype="0" decel="100000" fill="hold" grpId="1" nodeType="withEffect">
                                  <p:stCondLst>
                                    <p:cond delay="250"/>
                                  </p:stCondLst>
                                  <p:childTnLst>
                                    <p:animMotion origin="layout" path="M 2.76487E-6 -5.08398E-7 L 2.76487E-6 0.05039 " pathEditMode="relative" rAng="0" ptsTypes="AA">
                                      <p:cBhvr>
                                        <p:cTn id="70" dur="750" spd="-100000" fill="hold"/>
                                        <p:tgtEl>
                                          <p:spTgt spid="340"/>
                                        </p:tgtEl>
                                        <p:attrNameLst>
                                          <p:attrName>ppt_x</p:attrName>
                                          <p:attrName>ppt_y</p:attrName>
                                        </p:attrNameLst>
                                      </p:cBhvr>
                                      <p:rCtr x="0" y="2519"/>
                                    </p:animMotion>
                                  </p:childTnLst>
                                </p:cTn>
                              </p:par>
                              <p:par>
                                <p:cTn id="71" presetID="10" presetClass="entr" presetSubtype="0" fill="hold" grpId="0" nodeType="withEffect">
                                  <p:stCondLst>
                                    <p:cond delay="250"/>
                                  </p:stCondLst>
                                  <p:childTnLst>
                                    <p:set>
                                      <p:cBhvr>
                                        <p:cTn id="72" dur="1" fill="hold">
                                          <p:stCondLst>
                                            <p:cond delay="0"/>
                                          </p:stCondLst>
                                        </p:cTn>
                                        <p:tgtEl>
                                          <p:spTgt spid="339"/>
                                        </p:tgtEl>
                                        <p:attrNameLst>
                                          <p:attrName>style.visibility</p:attrName>
                                        </p:attrNameLst>
                                      </p:cBhvr>
                                      <p:to>
                                        <p:strVal val="visible"/>
                                      </p:to>
                                    </p:set>
                                    <p:animEffect transition="in" filter="fade">
                                      <p:cBhvr>
                                        <p:cTn id="73" dur="500"/>
                                        <p:tgtEl>
                                          <p:spTgt spid="339"/>
                                        </p:tgtEl>
                                      </p:cBhvr>
                                    </p:animEffect>
                                  </p:childTnLst>
                                </p:cTn>
                              </p:par>
                              <p:par>
                                <p:cTn id="74" presetID="42" presetClass="path" presetSubtype="0" decel="100000" fill="hold" grpId="1" nodeType="withEffect">
                                  <p:stCondLst>
                                    <p:cond delay="250"/>
                                  </p:stCondLst>
                                  <p:childTnLst>
                                    <p:animMotion origin="layout" path="M 2.76487E-6 -5.08398E-7 L 2.76487E-6 0.05039 " pathEditMode="relative" rAng="0" ptsTypes="AA">
                                      <p:cBhvr>
                                        <p:cTn id="75" dur="750" spd="-100000" fill="hold"/>
                                        <p:tgtEl>
                                          <p:spTgt spid="339"/>
                                        </p:tgtEl>
                                        <p:attrNameLst>
                                          <p:attrName>ppt_x</p:attrName>
                                          <p:attrName>ppt_y</p:attrName>
                                        </p:attrNameLst>
                                      </p:cBhvr>
                                      <p:rCtr x="0" y="2519"/>
                                    </p:animMotion>
                                  </p:childTnLst>
                                </p:cTn>
                              </p:par>
                              <p:par>
                                <p:cTn id="76" presetID="10" presetClass="entr" presetSubtype="0" fill="hold" grpId="0" nodeType="withEffect">
                                  <p:stCondLst>
                                    <p:cond delay="250"/>
                                  </p:stCondLst>
                                  <p:childTnLst>
                                    <p:set>
                                      <p:cBhvr>
                                        <p:cTn id="77" dur="1" fill="hold">
                                          <p:stCondLst>
                                            <p:cond delay="0"/>
                                          </p:stCondLst>
                                        </p:cTn>
                                        <p:tgtEl>
                                          <p:spTgt spid="338"/>
                                        </p:tgtEl>
                                        <p:attrNameLst>
                                          <p:attrName>style.visibility</p:attrName>
                                        </p:attrNameLst>
                                      </p:cBhvr>
                                      <p:to>
                                        <p:strVal val="visible"/>
                                      </p:to>
                                    </p:set>
                                    <p:animEffect transition="in" filter="fade">
                                      <p:cBhvr>
                                        <p:cTn id="78" dur="500"/>
                                        <p:tgtEl>
                                          <p:spTgt spid="338"/>
                                        </p:tgtEl>
                                      </p:cBhvr>
                                    </p:animEffect>
                                  </p:childTnLst>
                                </p:cTn>
                              </p:par>
                              <p:par>
                                <p:cTn id="79" presetID="42" presetClass="path" presetSubtype="0" decel="100000" fill="hold" grpId="1" nodeType="withEffect">
                                  <p:stCondLst>
                                    <p:cond delay="250"/>
                                  </p:stCondLst>
                                  <p:childTnLst>
                                    <p:animMotion origin="layout" path="M 2.76487E-6 -5.08398E-7 L 2.76487E-6 0.05039 " pathEditMode="relative" rAng="0" ptsTypes="AA">
                                      <p:cBhvr>
                                        <p:cTn id="80" dur="750" spd="-100000" fill="hold"/>
                                        <p:tgtEl>
                                          <p:spTgt spid="338"/>
                                        </p:tgtEl>
                                        <p:attrNameLst>
                                          <p:attrName>ppt_x</p:attrName>
                                          <p:attrName>ppt_y</p:attrName>
                                        </p:attrNameLst>
                                      </p:cBhvr>
                                      <p:rCtr x="0" y="2519"/>
                                    </p:animMotion>
                                  </p:childTnLst>
                                </p:cTn>
                              </p:par>
                              <p:par>
                                <p:cTn id="81" presetID="10" presetClass="entr" presetSubtype="0" fill="hold" grpId="0" nodeType="withEffect">
                                  <p:stCondLst>
                                    <p:cond delay="250"/>
                                  </p:stCondLst>
                                  <p:childTnLst>
                                    <p:set>
                                      <p:cBhvr>
                                        <p:cTn id="82" dur="1" fill="hold">
                                          <p:stCondLst>
                                            <p:cond delay="0"/>
                                          </p:stCondLst>
                                        </p:cTn>
                                        <p:tgtEl>
                                          <p:spTgt spid="125"/>
                                        </p:tgtEl>
                                        <p:attrNameLst>
                                          <p:attrName>style.visibility</p:attrName>
                                        </p:attrNameLst>
                                      </p:cBhvr>
                                      <p:to>
                                        <p:strVal val="visible"/>
                                      </p:to>
                                    </p:set>
                                    <p:animEffect transition="in" filter="fade">
                                      <p:cBhvr>
                                        <p:cTn id="83" dur="500"/>
                                        <p:tgtEl>
                                          <p:spTgt spid="125"/>
                                        </p:tgtEl>
                                      </p:cBhvr>
                                    </p:animEffect>
                                  </p:childTnLst>
                                </p:cTn>
                              </p:par>
                              <p:par>
                                <p:cTn id="84" presetID="42" presetClass="path" presetSubtype="0" decel="100000" fill="hold" grpId="1" nodeType="withEffect">
                                  <p:stCondLst>
                                    <p:cond delay="250"/>
                                  </p:stCondLst>
                                  <p:childTnLst>
                                    <p:animMotion origin="layout" path="M 2.76487E-6 -5.08398E-7 L 2.76487E-6 0.05039 " pathEditMode="relative" rAng="0" ptsTypes="AA">
                                      <p:cBhvr>
                                        <p:cTn id="85" dur="750" spd="-100000" fill="hold"/>
                                        <p:tgtEl>
                                          <p:spTgt spid="125"/>
                                        </p:tgtEl>
                                        <p:attrNameLst>
                                          <p:attrName>ppt_x</p:attrName>
                                          <p:attrName>ppt_y</p:attrName>
                                        </p:attrNameLst>
                                      </p:cBhvr>
                                      <p:rCtr x="0" y="2519"/>
                                    </p:animMotion>
                                  </p:childTnLst>
                                </p:cTn>
                              </p:par>
                            </p:childTnLst>
                          </p:cTn>
                        </p:par>
                        <p:par>
                          <p:cTn id="86" fill="hold">
                            <p:stCondLst>
                              <p:cond delay="2000"/>
                            </p:stCondLst>
                            <p:childTnLst>
                              <p:par>
                                <p:cTn id="87" presetID="2" presetClass="entr" presetSubtype="4" decel="100000" fill="hold" nodeType="afterEffect">
                                  <p:stCondLst>
                                    <p:cond delay="0"/>
                                  </p:stCondLst>
                                  <p:childTnLst>
                                    <p:set>
                                      <p:cBhvr>
                                        <p:cTn id="88" dur="1" fill="hold">
                                          <p:stCondLst>
                                            <p:cond delay="0"/>
                                          </p:stCondLst>
                                        </p:cTn>
                                        <p:tgtEl>
                                          <p:spTgt spid="127"/>
                                        </p:tgtEl>
                                        <p:attrNameLst>
                                          <p:attrName>style.visibility</p:attrName>
                                        </p:attrNameLst>
                                      </p:cBhvr>
                                      <p:to>
                                        <p:strVal val="visible"/>
                                      </p:to>
                                    </p:set>
                                    <p:anim calcmode="lin" valueType="num">
                                      <p:cBhvr additive="base">
                                        <p:cTn id="89" dur="750" fill="hold"/>
                                        <p:tgtEl>
                                          <p:spTgt spid="127"/>
                                        </p:tgtEl>
                                        <p:attrNameLst>
                                          <p:attrName>ppt_x</p:attrName>
                                        </p:attrNameLst>
                                      </p:cBhvr>
                                      <p:tavLst>
                                        <p:tav tm="0">
                                          <p:val>
                                            <p:strVal val="#ppt_x"/>
                                          </p:val>
                                        </p:tav>
                                        <p:tav tm="100000">
                                          <p:val>
                                            <p:strVal val="#ppt_x"/>
                                          </p:val>
                                        </p:tav>
                                      </p:tavLst>
                                    </p:anim>
                                    <p:anim calcmode="lin" valueType="num">
                                      <p:cBhvr additive="base">
                                        <p:cTn id="90"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38" grpId="1"/>
      <p:bldP spid="339" grpId="0"/>
      <p:bldP spid="339" grpId="1"/>
      <p:bldP spid="340" grpId="0"/>
      <p:bldP spid="340" grpId="1"/>
      <p:bldP spid="341" grpId="0"/>
      <p:bldP spid="341" grpId="1"/>
      <p:bldP spid="342" grpId="0"/>
      <p:bldP spid="342" grpId="1"/>
      <p:bldP spid="343" grpId="0"/>
      <p:bldP spid="343" grpId="1"/>
      <p:bldP spid="125" grpId="0"/>
      <p:bldP spid="12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918" y="1069193"/>
            <a:ext cx="2370025" cy="5349704"/>
          </a:xfrm>
          <a:prstGeom prst="rect">
            <a:avLst/>
          </a:prstGeom>
        </p:spPr>
      </p:pic>
      <p:sp>
        <p:nvSpPr>
          <p:cNvPr id="5" name="Rectangle 4"/>
          <p:cNvSpPr/>
          <p:nvPr/>
        </p:nvSpPr>
        <p:spPr>
          <a:xfrm>
            <a:off x="4192621" y="1189176"/>
            <a:ext cx="6096000" cy="4524315"/>
          </a:xfrm>
          <a:prstGeom prst="rect">
            <a:avLst/>
          </a:prstGeom>
        </p:spPr>
        <p:txBody>
          <a:bodyPr>
            <a:spAutoFit/>
          </a:bodyPr>
          <a:lstStyle/>
          <a:p>
            <a:pPr>
              <a:buFont typeface="Arial" panose="020B0604020202020204" pitchFamily="34" charset="0"/>
              <a:buChar char="•"/>
            </a:pPr>
            <a:r>
              <a:rPr lang="en-US" sz="2400" b="1" dirty="0"/>
              <a:t>Fault domains</a:t>
            </a:r>
            <a:r>
              <a:rPr lang="en-US" sz="2400" dirty="0"/>
              <a:t> - fault domains define the group of virtual machines that share a common power source and network switch. By default, the VMs are separated across up to three fault domains and can be changed to between 1 and 3.</a:t>
            </a:r>
          </a:p>
          <a:p>
            <a:pPr>
              <a:buFont typeface="Arial" panose="020B0604020202020204" pitchFamily="34" charset="0"/>
              <a:buChar char="•"/>
            </a:pPr>
            <a:r>
              <a:rPr lang="en-US" sz="2400" b="1" dirty="0"/>
              <a:t>Update domains</a:t>
            </a:r>
            <a:r>
              <a:rPr lang="en-US" sz="2400" dirty="0"/>
              <a:t> - five update domains are assigned by default and this can be set to between 1 and 20. Update domains indicate groups of virtual machines and underlying physical hardware that can be rebooted at the same time.</a:t>
            </a:r>
            <a:endParaRPr lang="en-US" sz="2400" b="0" i="0" dirty="0">
              <a:effectLst/>
            </a:endParaRPr>
          </a:p>
        </p:txBody>
      </p:sp>
    </p:spTree>
    <p:extLst>
      <p:ext uri="{BB962C8B-B14F-4D97-AF65-F5344CB8AC3E}">
        <p14:creationId xmlns:p14="http://schemas.microsoft.com/office/powerpoint/2010/main" val="1587514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ADFS in Azure</a:t>
            </a:r>
          </a:p>
        </p:txBody>
      </p:sp>
      <p:pic>
        <p:nvPicPr>
          <p:cNvPr id="2050" name="Picture 2" descr="Deployment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3" y="1143000"/>
            <a:ext cx="88296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5847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408"/>
            <a:r>
              <a:rPr lang="en-US" sz="4706" spc="-99" dirty="0">
                <a:gradFill>
                  <a:gsLst>
                    <a:gs pos="1250">
                      <a:schemeClr val="tx1"/>
                    </a:gs>
                    <a:gs pos="100000">
                      <a:schemeClr val="tx1"/>
                    </a:gs>
                  </a:gsLst>
                  <a:lin ang="5400000" scaled="0"/>
                </a:gradFill>
              </a:rPr>
              <a:t>VM Extensions</a:t>
            </a:r>
          </a:p>
        </p:txBody>
      </p:sp>
      <p:sp>
        <p:nvSpPr>
          <p:cNvPr id="3" name="Text Placeholder 2"/>
          <p:cNvSpPr>
            <a:spLocks noGrp="1"/>
          </p:cNvSpPr>
          <p:nvPr>
            <p:ph type="body" sz="quarter" idx="4294967295"/>
          </p:nvPr>
        </p:nvSpPr>
        <p:spPr>
          <a:xfrm>
            <a:off x="567341" y="963518"/>
            <a:ext cx="5448164" cy="1895712"/>
          </a:xfrm>
        </p:spPr>
        <p:txBody>
          <a:bodyPr/>
          <a:lstStyle/>
          <a:p>
            <a:pPr marL="0" indent="0">
              <a:buNone/>
            </a:pPr>
            <a:r>
              <a:rPr lang="en-US" sz="2647" dirty="0">
                <a:gradFill>
                  <a:gsLst>
                    <a:gs pos="1250">
                      <a:schemeClr val="tx2"/>
                    </a:gs>
                    <a:gs pos="99000">
                      <a:schemeClr val="tx2"/>
                    </a:gs>
                  </a:gsLst>
                  <a:lin ang="5400000" scaled="0"/>
                </a:gradFill>
              </a:rPr>
              <a:t>Extending the power of your VM.</a:t>
            </a:r>
          </a:p>
          <a:p>
            <a:pPr marL="0" indent="0">
              <a:buNone/>
            </a:pPr>
            <a:r>
              <a:rPr lang="en-US" sz="2647" dirty="0">
                <a:gradFill>
                  <a:gsLst>
                    <a:gs pos="1250">
                      <a:schemeClr val="tx2"/>
                    </a:gs>
                    <a:gs pos="99000">
                      <a:schemeClr val="tx2"/>
                    </a:gs>
                  </a:gsLst>
                  <a:lin ang="5400000" scaled="0"/>
                </a:gradFill>
              </a:rPr>
              <a:t>Enable easier management.</a:t>
            </a:r>
          </a:p>
          <a:p>
            <a:pPr marL="0" indent="0">
              <a:buNone/>
            </a:pPr>
            <a:r>
              <a:rPr lang="en-US" sz="2647" dirty="0">
                <a:gradFill>
                  <a:gsLst>
                    <a:gs pos="1250">
                      <a:schemeClr val="tx2"/>
                    </a:gs>
                    <a:gs pos="99000">
                      <a:schemeClr val="tx2"/>
                    </a:gs>
                  </a:gsLst>
                  <a:lin ang="5400000" scaled="0"/>
                </a:gradFill>
              </a:rPr>
              <a:t>Support partner ecosystem.</a:t>
            </a:r>
          </a:p>
          <a:p>
            <a:pPr marL="0" indent="0">
              <a:buNone/>
            </a:pPr>
            <a:r>
              <a:rPr lang="en-US" sz="2647" dirty="0">
                <a:gradFill>
                  <a:gsLst>
                    <a:gs pos="1250">
                      <a:schemeClr val="tx2"/>
                    </a:gs>
                    <a:gs pos="99000">
                      <a:schemeClr val="tx2"/>
                    </a:gs>
                  </a:gsLst>
                  <a:lin ang="5400000" scaled="0"/>
                </a:gradFill>
              </a:rPr>
              <a:t>Full control remains with you!</a:t>
            </a:r>
          </a:p>
        </p:txBody>
      </p:sp>
      <p:sp>
        <p:nvSpPr>
          <p:cNvPr id="6" name="Text Placeholder 12"/>
          <p:cNvSpPr txBox="1">
            <a:spLocks/>
          </p:cNvSpPr>
          <p:nvPr/>
        </p:nvSpPr>
        <p:spPr>
          <a:xfrm>
            <a:off x="6863834" y="1393110"/>
            <a:ext cx="3024740" cy="624457"/>
          </a:xfrm>
          <a:prstGeom prst="rect">
            <a:avLst/>
          </a:prstGeom>
          <a:solidFill>
            <a:srgbClr val="008172"/>
          </a:solidFill>
        </p:spPr>
        <p:txBody>
          <a:bodyPr vert="horz" wrap="square" lIns="107529" tIns="67205" rIns="107529" bIns="67205"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gradFill>
                  <a:gsLst>
                    <a:gs pos="1250">
                      <a:srgbClr val="FFFFFF"/>
                    </a:gs>
                    <a:gs pos="100000">
                      <a:srgbClr val="FFFFFF"/>
                    </a:gs>
                  </a:gsLst>
                  <a:lin ang="5400000" scaled="0"/>
                </a:gradFill>
              </a:rPr>
              <a:t>IaaS extended</a:t>
            </a:r>
          </a:p>
        </p:txBody>
      </p:sp>
      <p:grpSp>
        <p:nvGrpSpPr>
          <p:cNvPr id="23" name="Group 22"/>
          <p:cNvGrpSpPr/>
          <p:nvPr/>
        </p:nvGrpSpPr>
        <p:grpSpPr>
          <a:xfrm>
            <a:off x="1920725" y="5108120"/>
            <a:ext cx="541461" cy="571801"/>
            <a:chOff x="252413" y="1214438"/>
            <a:chExt cx="736601" cy="777875"/>
          </a:xfrm>
        </p:grpSpPr>
        <p:sp>
          <p:nvSpPr>
            <p:cNvPr id="2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7215" tIns="33606" rIns="67215" bIns="33606" numCol="1" anchor="t" anchorCtr="0" compatLnSpc="1">
              <a:prstTxWarp prst="textNoShape">
                <a:avLst/>
              </a:prstTxWarp>
            </a:bodyPr>
            <a:lstStyle/>
            <a:p>
              <a:pPr defTabSz="685583">
                <a:defRPr/>
              </a:pPr>
              <a:endParaRPr lang="en-GB" sz="1324" kern="0">
                <a:solidFill>
                  <a:srgbClr val="505050"/>
                </a:solidFill>
              </a:endParaRPr>
            </a:p>
          </p:txBody>
        </p:sp>
        <p:sp>
          <p:nvSpPr>
            <p:cNvPr id="2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5" tIns="33606" rIns="67215" bIns="33606" numCol="1" anchor="t" anchorCtr="0" compatLnSpc="1">
              <a:prstTxWarp prst="textNoShape">
                <a:avLst/>
              </a:prstTxWarp>
            </a:bodyPr>
            <a:lstStyle/>
            <a:p>
              <a:pPr defTabSz="685583">
                <a:defRPr/>
              </a:pPr>
              <a:endParaRPr lang="en-GB" sz="1324" kern="0">
                <a:solidFill>
                  <a:srgbClr val="505050"/>
                </a:solidFill>
              </a:endParaRPr>
            </a:p>
          </p:txBody>
        </p:sp>
        <p:sp>
          <p:nvSpPr>
            <p:cNvPr id="2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5" tIns="33606" rIns="67215" bIns="33606" numCol="1" anchor="t" anchorCtr="0" compatLnSpc="1">
              <a:prstTxWarp prst="textNoShape">
                <a:avLst/>
              </a:prstTxWarp>
            </a:bodyPr>
            <a:lstStyle/>
            <a:p>
              <a:pPr defTabSz="685583">
                <a:defRPr/>
              </a:pPr>
              <a:endParaRPr lang="en-GB" sz="1324" kern="0">
                <a:solidFill>
                  <a:srgbClr val="505050"/>
                </a:solidFill>
              </a:endParaRPr>
            </a:p>
          </p:txBody>
        </p:sp>
      </p:grpSp>
      <p:cxnSp>
        <p:nvCxnSpPr>
          <p:cNvPr id="30" name="Straight Connector 29"/>
          <p:cNvCxnSpPr/>
          <p:nvPr/>
        </p:nvCxnSpPr>
        <p:spPr>
          <a:xfrm flipH="1">
            <a:off x="2462188" y="5348299"/>
            <a:ext cx="392613" cy="0"/>
          </a:xfrm>
          <a:prstGeom prst="line">
            <a:avLst/>
          </a:prstGeom>
          <a:noFill/>
          <a:ln w="60325" cap="flat" cmpd="sng" algn="ctr">
            <a:solidFill>
              <a:srgbClr val="00BCF2"/>
            </a:solidFill>
            <a:prstDash val="sysDash"/>
            <a:headEnd type="triangle"/>
            <a:tailEnd type="none"/>
          </a:ln>
          <a:effectLst/>
        </p:spPr>
      </p:cxnSp>
      <p:cxnSp>
        <p:nvCxnSpPr>
          <p:cNvPr id="31" name="Straight Connector 30"/>
          <p:cNvCxnSpPr/>
          <p:nvPr/>
        </p:nvCxnSpPr>
        <p:spPr>
          <a:xfrm>
            <a:off x="5939585" y="3348395"/>
            <a:ext cx="0" cy="0"/>
          </a:xfrm>
          <a:prstGeom prst="line">
            <a:avLst/>
          </a:prstGeom>
          <a:noFill/>
          <a:ln w="9525" cap="flat" cmpd="sng" algn="ctr">
            <a:solidFill>
              <a:srgbClr val="505050"/>
            </a:solidFill>
            <a:prstDash val="solid"/>
            <a:headEnd type="none"/>
            <a:tailEnd type="none"/>
          </a:ln>
          <a:effectLst/>
        </p:spPr>
      </p:cxnSp>
      <p:cxnSp>
        <p:nvCxnSpPr>
          <p:cNvPr id="32" name="Straight Connector 31"/>
          <p:cNvCxnSpPr/>
          <p:nvPr/>
        </p:nvCxnSpPr>
        <p:spPr>
          <a:xfrm>
            <a:off x="6063826" y="3266585"/>
            <a:ext cx="0" cy="0"/>
          </a:xfrm>
          <a:prstGeom prst="line">
            <a:avLst/>
          </a:prstGeom>
          <a:noFill/>
          <a:ln w="25400" cap="flat" cmpd="sng" algn="ctr">
            <a:solidFill>
              <a:srgbClr val="DC3C00"/>
            </a:solidFill>
            <a:prstDash val="solid"/>
            <a:headEnd type="none"/>
            <a:tailEnd type="none"/>
          </a:ln>
          <a:effectLst/>
        </p:spPr>
      </p:cxnSp>
      <p:sp>
        <p:nvSpPr>
          <p:cNvPr id="34" name="Freeform 128"/>
          <p:cNvSpPr>
            <a:spLocks noChangeAspect="1"/>
          </p:cNvSpPr>
          <p:nvPr/>
        </p:nvSpPr>
        <p:spPr bwMode="black">
          <a:xfrm>
            <a:off x="4692318" y="3320095"/>
            <a:ext cx="5705753" cy="25387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65894" tIns="32948" rIns="65894" bIns="32948" numCol="1" anchor="b" anchorCtr="1" compatLnSpc="1">
            <a:prstTxWarp prst="textNoShape">
              <a:avLst/>
            </a:prstTxWarp>
          </a:bodyPr>
          <a:lstStyle/>
          <a:p>
            <a:pPr defTabSz="671905">
              <a:defRPr/>
            </a:pPr>
            <a:endParaRPr lang="en-US" sz="1296" kern="0" dirty="0">
              <a:solidFill>
                <a:srgbClr val="FFFFFF"/>
              </a:solidFill>
            </a:endParaRPr>
          </a:p>
        </p:txBody>
      </p:sp>
      <p:cxnSp>
        <p:nvCxnSpPr>
          <p:cNvPr id="35" name="Elbow Connector 34"/>
          <p:cNvCxnSpPr>
            <a:stCxn id="37" idx="3"/>
          </p:cNvCxnSpPr>
          <p:nvPr/>
        </p:nvCxnSpPr>
        <p:spPr>
          <a:xfrm flipV="1">
            <a:off x="3999234" y="4367466"/>
            <a:ext cx="1844836" cy="183362"/>
          </a:xfrm>
          <a:prstGeom prst="bentConnector3">
            <a:avLst>
              <a:gd name="adj1" fmla="val 50000"/>
            </a:avLst>
          </a:prstGeom>
          <a:noFill/>
          <a:ln w="60325" cap="flat" cmpd="sng" algn="ctr">
            <a:solidFill>
              <a:schemeClr val="accent6">
                <a:lumMod val="40000"/>
                <a:lumOff val="60000"/>
              </a:schemeClr>
            </a:solidFill>
            <a:prstDash val="sysDash"/>
            <a:headEnd type="none"/>
            <a:tailEnd type="triangle"/>
          </a:ln>
          <a:effectLst/>
        </p:spPr>
      </p:cxnSp>
      <p:sp>
        <p:nvSpPr>
          <p:cNvPr id="36" name="Rectangle 35"/>
          <p:cNvSpPr/>
          <p:nvPr/>
        </p:nvSpPr>
        <p:spPr bwMode="auto">
          <a:xfrm>
            <a:off x="6015505" y="5339638"/>
            <a:ext cx="1613053" cy="5700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26" tIns="109703" rIns="137126" bIns="109703" numCol="1" spcCol="0" rtlCol="0" fromWordArt="0" anchor="t" anchorCtr="0" forceAA="0" compatLnSpc="1">
            <a:prstTxWarp prst="textNoShape">
              <a:avLst/>
            </a:prstTxWarp>
            <a:noAutofit/>
          </a:bodyPr>
          <a:lstStyle/>
          <a:p>
            <a:pPr algn="ctr" defTabSz="699158" fontAlgn="base">
              <a:lnSpc>
                <a:spcPct val="90000"/>
              </a:lnSpc>
              <a:spcBef>
                <a:spcPct val="0"/>
              </a:spcBef>
              <a:spcAft>
                <a:spcPct val="0"/>
              </a:spcAft>
              <a:defRPr/>
            </a:pPr>
            <a:r>
              <a:rPr lang="en-US" sz="3235" kern="0" dirty="0">
                <a:gradFill>
                  <a:gsLst>
                    <a:gs pos="0">
                      <a:srgbClr val="FFFFFF"/>
                    </a:gs>
                    <a:gs pos="100000">
                      <a:srgbClr val="FFFFFF"/>
                    </a:gs>
                  </a:gsLst>
                  <a:lin ang="5400000" scaled="0"/>
                </a:gradFill>
                <a:ea typeface="Segoe UI" pitchFamily="34" charset="0"/>
                <a:cs typeface="Segoe UI" pitchFamily="34" charset="0"/>
              </a:rPr>
              <a:t>Azure</a:t>
            </a:r>
          </a:p>
        </p:txBody>
      </p:sp>
      <p:pic>
        <p:nvPicPr>
          <p:cNvPr id="37" name="Picture 4" descr="http://www.getinthesky.com/wp-content/uploads/logo-powershel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182" y="3920302"/>
            <a:ext cx="1261051" cy="126105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8" name="Straight Connector 37"/>
          <p:cNvCxnSpPr/>
          <p:nvPr/>
        </p:nvCxnSpPr>
        <p:spPr>
          <a:xfrm flipH="1">
            <a:off x="2462187" y="4546628"/>
            <a:ext cx="504656" cy="801673"/>
          </a:xfrm>
          <a:prstGeom prst="line">
            <a:avLst/>
          </a:prstGeom>
          <a:noFill/>
          <a:ln w="60325" cap="flat" cmpd="sng" algn="ctr">
            <a:solidFill>
              <a:srgbClr val="00BCF2"/>
            </a:solidFill>
            <a:prstDash val="sysDash"/>
            <a:headEnd type="triangle"/>
            <a:tailEnd type="none"/>
          </a:ln>
          <a:effectLst/>
        </p:spPr>
      </p:cxnSp>
      <p:cxnSp>
        <p:nvCxnSpPr>
          <p:cNvPr id="43" name="Elbow Connector 42"/>
          <p:cNvCxnSpPr/>
          <p:nvPr/>
        </p:nvCxnSpPr>
        <p:spPr>
          <a:xfrm flipV="1">
            <a:off x="4299839" y="4734067"/>
            <a:ext cx="1558121" cy="659953"/>
          </a:xfrm>
          <a:prstGeom prst="bentConnector3">
            <a:avLst>
              <a:gd name="adj1" fmla="val 50000"/>
            </a:avLst>
          </a:prstGeom>
          <a:noFill/>
          <a:ln w="60325" cap="flat" cmpd="sng" algn="ctr">
            <a:solidFill>
              <a:schemeClr val="accent6">
                <a:lumMod val="40000"/>
                <a:lumOff val="60000"/>
              </a:schemeClr>
            </a:solidFill>
            <a:prstDash val="sysDash"/>
            <a:headEnd type="none"/>
            <a:tailEnd type="triangle"/>
          </a:ln>
          <a:effectLst/>
        </p:spPr>
      </p:cxnSp>
      <p:sp>
        <p:nvSpPr>
          <p:cNvPr id="48" name="Rectangle 5"/>
          <p:cNvSpPr>
            <a:spLocks noChangeArrowheads="1"/>
          </p:cNvSpPr>
          <p:nvPr/>
        </p:nvSpPr>
        <p:spPr bwMode="auto">
          <a:xfrm>
            <a:off x="5891697" y="3969155"/>
            <a:ext cx="972137" cy="1268681"/>
          </a:xfrm>
          <a:prstGeom prst="rect">
            <a:avLst/>
          </a:prstGeom>
          <a:solidFill>
            <a:srgbClr val="7030A0"/>
          </a:solidFill>
          <a:ln>
            <a:noFill/>
          </a:ln>
        </p:spPr>
        <p:txBody>
          <a:bodyPr vert="horz" wrap="square" lIns="67215" tIns="33606" rIns="67215" bIns="33606" numCol="1" anchor="t" anchorCtr="0" compatLnSpc="1">
            <a:prstTxWarp prst="textNoShape">
              <a:avLst/>
            </a:prstTxWarp>
          </a:bodyPr>
          <a:lstStyle/>
          <a:p>
            <a:pPr defTabSz="685270">
              <a:defRPr/>
            </a:pPr>
            <a:endParaRPr lang="en-US" sz="1350" kern="0">
              <a:solidFill>
                <a:srgbClr val="000000"/>
              </a:solidFill>
              <a:latin typeface="Calibri" panose="020F0502020204030204"/>
            </a:endParaRPr>
          </a:p>
        </p:txBody>
      </p:sp>
      <p:sp>
        <p:nvSpPr>
          <p:cNvPr id="51" name="Freeform 8"/>
          <p:cNvSpPr>
            <a:spLocks/>
          </p:cNvSpPr>
          <p:nvPr/>
        </p:nvSpPr>
        <p:spPr bwMode="auto">
          <a:xfrm>
            <a:off x="5995823" y="4437555"/>
            <a:ext cx="763891" cy="242963"/>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85000"/>
            </a:sysClr>
          </a:solidFill>
          <a:ln>
            <a:noFill/>
          </a:ln>
        </p:spPr>
        <p:txBody>
          <a:bodyPr vert="horz" wrap="square" lIns="67215" tIns="33606" rIns="67215" bIns="33606" numCol="1" anchor="t" anchorCtr="0" compatLnSpc="1">
            <a:prstTxWarp prst="textNoShape">
              <a:avLst/>
            </a:prstTxWarp>
          </a:bodyPr>
          <a:lstStyle/>
          <a:p>
            <a:pPr defTabSz="685270">
              <a:defRPr/>
            </a:pPr>
            <a:endParaRPr lang="en-US" sz="1350" kern="0">
              <a:solidFill>
                <a:srgbClr val="000000"/>
              </a:solidFill>
              <a:latin typeface="Calibri" panose="020F0502020204030204"/>
            </a:endParaRPr>
          </a:p>
        </p:txBody>
      </p:sp>
      <p:sp>
        <p:nvSpPr>
          <p:cNvPr id="52" name="Freeform 9"/>
          <p:cNvSpPr>
            <a:spLocks/>
          </p:cNvSpPr>
          <p:nvPr/>
        </p:nvSpPr>
        <p:spPr bwMode="auto">
          <a:xfrm>
            <a:off x="5995823" y="4802431"/>
            <a:ext cx="763891" cy="20051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85000"/>
            </a:sysClr>
          </a:solidFill>
          <a:ln>
            <a:noFill/>
          </a:ln>
        </p:spPr>
        <p:txBody>
          <a:bodyPr vert="horz" wrap="square" lIns="67215" tIns="33606" rIns="67215" bIns="33606" numCol="1" anchor="t" anchorCtr="0" compatLnSpc="1">
            <a:prstTxWarp prst="textNoShape">
              <a:avLst/>
            </a:prstTxWarp>
          </a:bodyPr>
          <a:lstStyle/>
          <a:p>
            <a:pPr defTabSz="685270">
              <a:defRPr/>
            </a:pPr>
            <a:endParaRPr lang="en-US" sz="1350" b="1" kern="0" dirty="0">
              <a:solidFill>
                <a:srgbClr val="000000"/>
              </a:solidFill>
              <a:latin typeface="Calibri" panose="020F0502020204030204"/>
            </a:endParaRPr>
          </a:p>
        </p:txBody>
      </p:sp>
      <p:sp>
        <p:nvSpPr>
          <p:cNvPr id="55" name="Oval 16"/>
          <p:cNvSpPr>
            <a:spLocks noChangeArrowheads="1"/>
          </p:cNvSpPr>
          <p:nvPr/>
        </p:nvSpPr>
        <p:spPr bwMode="auto">
          <a:xfrm>
            <a:off x="6613747" y="4568943"/>
            <a:ext cx="73956" cy="71316"/>
          </a:xfrm>
          <a:prstGeom prst="ellipse">
            <a:avLst/>
          </a:prstGeom>
          <a:solidFill>
            <a:srgbClr val="5B9BD5"/>
          </a:solidFill>
          <a:ln>
            <a:noFill/>
          </a:ln>
        </p:spPr>
        <p:txBody>
          <a:bodyPr vert="horz" wrap="square" lIns="67215" tIns="33606" rIns="67215" bIns="33606" numCol="1" anchor="t" anchorCtr="0" compatLnSpc="1">
            <a:prstTxWarp prst="textNoShape">
              <a:avLst/>
            </a:prstTxWarp>
          </a:bodyPr>
          <a:lstStyle/>
          <a:p>
            <a:pPr defTabSz="685270">
              <a:defRPr/>
            </a:pPr>
            <a:endParaRPr lang="en-US" sz="1350" kern="0">
              <a:solidFill>
                <a:srgbClr val="000000"/>
              </a:solidFill>
              <a:latin typeface="Calibri" panose="020F0502020204030204"/>
            </a:endParaRPr>
          </a:p>
        </p:txBody>
      </p:sp>
      <p:sp>
        <p:nvSpPr>
          <p:cNvPr id="56" name="Oval 17"/>
          <p:cNvSpPr>
            <a:spLocks noChangeArrowheads="1"/>
          </p:cNvSpPr>
          <p:nvPr/>
        </p:nvSpPr>
        <p:spPr bwMode="auto">
          <a:xfrm>
            <a:off x="6613747" y="4871578"/>
            <a:ext cx="73956" cy="71316"/>
          </a:xfrm>
          <a:prstGeom prst="ellipse">
            <a:avLst/>
          </a:prstGeom>
          <a:solidFill>
            <a:srgbClr val="5B9BD5"/>
          </a:solidFill>
          <a:ln>
            <a:noFill/>
          </a:ln>
        </p:spPr>
        <p:txBody>
          <a:bodyPr vert="horz" wrap="square" lIns="67215" tIns="33606" rIns="67215" bIns="33606" numCol="1" anchor="t" anchorCtr="0" compatLnSpc="1">
            <a:prstTxWarp prst="textNoShape">
              <a:avLst/>
            </a:prstTxWarp>
          </a:bodyPr>
          <a:lstStyle/>
          <a:p>
            <a:pPr defTabSz="685270">
              <a:defRPr/>
            </a:pPr>
            <a:endParaRPr lang="en-US" sz="1350" kern="0">
              <a:solidFill>
                <a:srgbClr val="000000"/>
              </a:solidFill>
              <a:latin typeface="Calibri" panose="020F0502020204030204"/>
            </a:endParaRPr>
          </a:p>
        </p:txBody>
      </p:sp>
      <p:sp>
        <p:nvSpPr>
          <p:cNvPr id="63" name="Flowchart: Magnetic Disk 62"/>
          <p:cNvSpPr/>
          <p:nvPr/>
        </p:nvSpPr>
        <p:spPr bwMode="auto">
          <a:xfrm>
            <a:off x="7282111" y="4444911"/>
            <a:ext cx="1251269" cy="1085640"/>
          </a:xfrm>
          <a:prstGeom prst="flowChartMagneticDisk">
            <a:avLst/>
          </a:prstGeom>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algn="ctr" defTabSz="68551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Arrow Connector 65"/>
          <p:cNvCxnSpPr>
            <a:stCxn id="63" idx="4"/>
          </p:cNvCxnSpPr>
          <p:nvPr/>
        </p:nvCxnSpPr>
        <p:spPr>
          <a:xfrm flipV="1">
            <a:off x="8533380" y="4931927"/>
            <a:ext cx="489425" cy="55804"/>
          </a:xfrm>
          <a:prstGeom prst="straightConnector1">
            <a:avLst/>
          </a:prstGeom>
          <a:ln w="57150">
            <a:solidFill>
              <a:srgbClr val="FFFFFF"/>
            </a:solidFill>
            <a:headEnd type="none"/>
            <a:tailEnd type="triangle"/>
          </a:ln>
        </p:spPr>
        <p:style>
          <a:lnRef idx="3">
            <a:schemeClr val="dk1"/>
          </a:lnRef>
          <a:fillRef idx="0">
            <a:schemeClr val="dk1"/>
          </a:fillRef>
          <a:effectRef idx="2">
            <a:schemeClr val="dk1"/>
          </a:effectRef>
          <a:fontRef idx="minor">
            <a:schemeClr val="tx1"/>
          </a:fontRef>
        </p:style>
      </p:cxnSp>
      <p:sp>
        <p:nvSpPr>
          <p:cNvPr id="68" name="Rectangle 67"/>
          <p:cNvSpPr/>
          <p:nvPr/>
        </p:nvSpPr>
        <p:spPr bwMode="auto">
          <a:xfrm>
            <a:off x="8706797" y="4586141"/>
            <a:ext cx="1613053" cy="5700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26" tIns="109703" rIns="137126" bIns="109703" numCol="1" spcCol="0" rtlCol="0" fromWordArt="0" anchor="t" anchorCtr="0" forceAA="0" compatLnSpc="1">
            <a:prstTxWarp prst="textNoShape">
              <a:avLst/>
            </a:prstTxWarp>
            <a:noAutofit/>
          </a:bodyPr>
          <a:lstStyle/>
          <a:p>
            <a:pPr algn="ctr" defTabSz="699158" fontAlgn="base">
              <a:lnSpc>
                <a:spcPct val="90000"/>
              </a:lnSpc>
              <a:spcBef>
                <a:spcPct val="0"/>
              </a:spcBef>
              <a:spcAft>
                <a:spcPct val="0"/>
              </a:spcAft>
              <a:defRPr/>
            </a:pPr>
            <a:r>
              <a:rPr lang="en-US" sz="2059" kern="0" dirty="0">
                <a:gradFill>
                  <a:gsLst>
                    <a:gs pos="0">
                      <a:srgbClr val="FFFFFF"/>
                    </a:gs>
                    <a:gs pos="100000">
                      <a:srgbClr val="FFFFFF"/>
                    </a:gs>
                  </a:gsLst>
                  <a:lin ang="5400000" scaled="0"/>
                </a:gradFill>
                <a:ea typeface="Segoe UI" pitchFamily="34" charset="0"/>
                <a:cs typeface="Segoe UI" pitchFamily="34" charset="0"/>
              </a:rPr>
              <a:t>Curated extensions</a:t>
            </a:r>
          </a:p>
        </p:txBody>
      </p:sp>
      <p:pic>
        <p:nvPicPr>
          <p:cNvPr id="70" name="Picture 4" descr="http://www.getinthesky.com/wp-content/uploads/logo-powershell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5922" y="4820589"/>
            <a:ext cx="672265" cy="672265"/>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9092" y="4515560"/>
            <a:ext cx="770862" cy="203219"/>
          </a:xfrm>
          <a:prstGeom prst="rect">
            <a:avLst/>
          </a:prstGeom>
        </p:spPr>
      </p:pic>
      <p:cxnSp>
        <p:nvCxnSpPr>
          <p:cNvPr id="74" name="Elbow Connector 73"/>
          <p:cNvCxnSpPr>
            <a:endCxn id="70" idx="1"/>
          </p:cNvCxnSpPr>
          <p:nvPr/>
        </p:nvCxnSpPr>
        <p:spPr>
          <a:xfrm>
            <a:off x="6765243" y="4909572"/>
            <a:ext cx="520677" cy="247150"/>
          </a:xfrm>
          <a:prstGeom prst="bentConnector3">
            <a:avLst>
              <a:gd name="adj1" fmla="val 50000"/>
            </a:avLst>
          </a:prstGeom>
          <a:noFill/>
          <a:ln w="60325" cap="flat" cmpd="sng" algn="ctr">
            <a:solidFill>
              <a:schemeClr val="accent6">
                <a:lumMod val="40000"/>
                <a:lumOff val="60000"/>
              </a:schemeClr>
            </a:solidFill>
            <a:prstDash val="sysDash"/>
            <a:headEnd type="none"/>
            <a:tailEnd type="triangle"/>
          </a:ln>
          <a:effectLst/>
        </p:spPr>
      </p:cxnSp>
      <p:sp>
        <p:nvSpPr>
          <p:cNvPr id="78" name="Rectangle 77"/>
          <p:cNvSpPr/>
          <p:nvPr/>
        </p:nvSpPr>
        <p:spPr>
          <a:xfrm>
            <a:off x="5988782" y="4760176"/>
            <a:ext cx="597558" cy="294221"/>
          </a:xfrm>
          <a:prstGeom prst="rect">
            <a:avLst/>
          </a:prstGeom>
        </p:spPr>
        <p:txBody>
          <a:bodyPr wrap="none">
            <a:spAutoFit/>
          </a:bodyPr>
          <a:lstStyle/>
          <a:p>
            <a:pPr defTabSz="685270">
              <a:defRPr/>
            </a:pPr>
            <a:r>
              <a:rPr lang="en-US" sz="1324" b="1" kern="0" dirty="0">
                <a:solidFill>
                  <a:srgbClr val="000000"/>
                </a:solidFill>
                <a:latin typeface="Calibri" panose="020F0502020204030204"/>
              </a:rPr>
              <a:t>Agent</a:t>
            </a:r>
          </a:p>
        </p:txBody>
      </p:sp>
      <p:sp>
        <p:nvSpPr>
          <p:cNvPr id="80" name="Oval 16"/>
          <p:cNvSpPr>
            <a:spLocks noChangeArrowheads="1"/>
          </p:cNvSpPr>
          <p:nvPr/>
        </p:nvSpPr>
        <p:spPr bwMode="auto">
          <a:xfrm>
            <a:off x="6611058" y="4462343"/>
            <a:ext cx="73956" cy="71316"/>
          </a:xfrm>
          <a:prstGeom prst="ellipse">
            <a:avLst/>
          </a:prstGeom>
          <a:solidFill>
            <a:srgbClr val="5B9BD5"/>
          </a:solidFill>
          <a:ln>
            <a:noFill/>
          </a:ln>
        </p:spPr>
        <p:txBody>
          <a:bodyPr vert="horz" wrap="square" lIns="67215" tIns="33606" rIns="67215" bIns="33606" numCol="1" anchor="t" anchorCtr="0" compatLnSpc="1">
            <a:prstTxWarp prst="textNoShape">
              <a:avLst/>
            </a:prstTxWarp>
          </a:bodyPr>
          <a:lstStyle/>
          <a:p>
            <a:pPr defTabSz="685270">
              <a:defRPr/>
            </a:pPr>
            <a:endParaRPr lang="en-US" sz="1350" kern="0">
              <a:solidFill>
                <a:srgbClr val="000000"/>
              </a:solidFill>
              <a:latin typeface="Calibri" panose="020F0502020204030204"/>
            </a:endParaRPr>
          </a:p>
        </p:txBody>
      </p:sp>
      <p:pic>
        <p:nvPicPr>
          <p:cNvPr id="82" name="Picture 81"/>
          <p:cNvPicPr/>
          <p:nvPr/>
        </p:nvPicPr>
        <p:blipFill rotWithShape="1">
          <a:blip r:embed="rId5" cstate="print">
            <a:extLst>
              <a:ext uri="{28A0092B-C50C-407E-A947-70E740481C1C}">
                <a14:useLocalDpi xmlns:a14="http://schemas.microsoft.com/office/drawing/2010/main" val="0"/>
              </a:ext>
            </a:extLst>
          </a:blip>
          <a:srcRect b="10114"/>
          <a:stretch/>
        </p:blipFill>
        <p:spPr bwMode="auto">
          <a:xfrm>
            <a:off x="2908293" y="5038835"/>
            <a:ext cx="1353674" cy="844800"/>
          </a:xfrm>
          <a:prstGeom prst="rect">
            <a:avLst/>
          </a:prstGeom>
          <a:noFill/>
          <a:ln>
            <a:noFill/>
          </a:ln>
        </p:spPr>
      </p:pic>
      <p:pic>
        <p:nvPicPr>
          <p:cNvPr id="85" name="Picture 84"/>
          <p:cNvPicPr>
            <a:picLocks noChangeAspect="1"/>
          </p:cNvPicPr>
          <p:nvPr/>
        </p:nvPicPr>
        <p:blipFill>
          <a:blip r:embed="rId6">
            <a:biLevel thresh="75000"/>
          </a:blip>
          <a:stretch>
            <a:fillRect/>
          </a:stretch>
        </p:blipFill>
        <p:spPr>
          <a:xfrm>
            <a:off x="7889939" y="4807402"/>
            <a:ext cx="651557" cy="713121"/>
          </a:xfrm>
          <a:prstGeom prst="rect">
            <a:avLst/>
          </a:prstGeom>
        </p:spPr>
      </p:pic>
    </p:spTree>
    <p:extLst>
      <p:ext uri="{BB962C8B-B14F-4D97-AF65-F5344CB8AC3E}">
        <p14:creationId xmlns:p14="http://schemas.microsoft.com/office/powerpoint/2010/main" val="2950345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2" presetClass="entr" presetSubtype="8" decel="10000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par>
                                <p:cTn id="34" presetID="22" presetClass="entr" presetSubtype="8"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cTn>
                              </p:par>
                            </p:childTnLst>
                          </p:cTn>
                        </p:par>
                        <p:par>
                          <p:cTn id="37" fill="hold">
                            <p:stCondLst>
                              <p:cond delay="1000"/>
                            </p:stCondLst>
                            <p:childTnLst>
                              <p:par>
                                <p:cTn id="38" presetID="42" presetClass="entr" presetSubtype="0"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1000"/>
                                        <p:tgtEl>
                                          <p:spTgt spid="37"/>
                                        </p:tgtEl>
                                      </p:cBhvr>
                                    </p:animEffect>
                                    <p:anim calcmode="lin" valueType="num">
                                      <p:cBhvr>
                                        <p:cTn id="41" dur="1000" fill="hold"/>
                                        <p:tgtEl>
                                          <p:spTgt spid="37"/>
                                        </p:tgtEl>
                                        <p:attrNameLst>
                                          <p:attrName>ppt_x</p:attrName>
                                        </p:attrNameLst>
                                      </p:cBhvr>
                                      <p:tavLst>
                                        <p:tav tm="0">
                                          <p:val>
                                            <p:strVal val="#ppt_x"/>
                                          </p:val>
                                        </p:tav>
                                        <p:tav tm="100000">
                                          <p:val>
                                            <p:strVal val="#ppt_x"/>
                                          </p:val>
                                        </p:tav>
                                      </p:tavLst>
                                    </p:anim>
                                    <p:anim calcmode="lin" valueType="num">
                                      <p:cBhvr>
                                        <p:cTn id="42" dur="1000" fill="hold"/>
                                        <p:tgtEl>
                                          <p:spTgt spid="3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1000"/>
                                        <p:tgtEl>
                                          <p:spTgt spid="82"/>
                                        </p:tgtEl>
                                      </p:cBhvr>
                                    </p:animEffect>
                                    <p:anim calcmode="lin" valueType="num">
                                      <p:cBhvr>
                                        <p:cTn id="46" dur="1000" fill="hold"/>
                                        <p:tgtEl>
                                          <p:spTgt spid="82"/>
                                        </p:tgtEl>
                                        <p:attrNameLst>
                                          <p:attrName>ppt_x</p:attrName>
                                        </p:attrNameLst>
                                      </p:cBhvr>
                                      <p:tavLst>
                                        <p:tav tm="0">
                                          <p:val>
                                            <p:strVal val="#ppt_x"/>
                                          </p:val>
                                        </p:tav>
                                        <p:tav tm="100000">
                                          <p:val>
                                            <p:strVal val="#ppt_x"/>
                                          </p:val>
                                        </p:tav>
                                      </p:tavLst>
                                    </p:anim>
                                    <p:anim calcmode="lin" valueType="num">
                                      <p:cBhvr>
                                        <p:cTn id="47" dur="1000" fill="hold"/>
                                        <p:tgtEl>
                                          <p:spTgt spid="82"/>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500"/>
                                        <p:tgtEl>
                                          <p:spTgt spid="35"/>
                                        </p:tgtEl>
                                      </p:cBhvr>
                                    </p:animEffect>
                                  </p:childTnLst>
                                </p:cTn>
                              </p:par>
                              <p:par>
                                <p:cTn id="52" presetID="22" presetClass="entr" presetSubtype="8"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left)">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par>
                          <p:cTn id="61" fill="hold">
                            <p:stCondLst>
                              <p:cond delay="2500"/>
                            </p:stCondLst>
                            <p:childTnLst>
                              <p:par>
                                <p:cTn id="62" presetID="10" presetClass="entr" presetSubtype="0" fill="hold" grpId="1"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down)">
                                      <p:cBhvr>
                                        <p:cTn id="67" dur="500"/>
                                        <p:tgtEl>
                                          <p:spTgt spid="51"/>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down)">
                                      <p:cBhvr>
                                        <p:cTn id="70" dur="500"/>
                                        <p:tgtEl>
                                          <p:spTgt spid="52"/>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wipe(down)">
                                      <p:cBhvr>
                                        <p:cTn id="73" dur="500"/>
                                        <p:tgtEl>
                                          <p:spTgt spid="5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wipe(down)">
                                      <p:cBhvr>
                                        <p:cTn id="76" dur="500"/>
                                        <p:tgtEl>
                                          <p:spTgt spid="5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wipe(down)">
                                      <p:cBhvr>
                                        <p:cTn id="79" dur="500"/>
                                        <p:tgtEl>
                                          <p:spTgt spid="80"/>
                                        </p:tgtEl>
                                      </p:cBhvr>
                                    </p:animEffect>
                                  </p:childTnLst>
                                </p:cTn>
                              </p:par>
                            </p:childTnLst>
                          </p:cTn>
                        </p:par>
                        <p:par>
                          <p:cTn id="80" fill="hold">
                            <p:stCondLst>
                              <p:cond delay="3000"/>
                            </p:stCondLst>
                            <p:childTnLst>
                              <p:par>
                                <p:cTn id="81" presetID="10" presetClass="entr" presetSubtype="0" fill="hold" grpId="0" nodeType="after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500"/>
                                        <p:tgtEl>
                                          <p:spTgt spid="63"/>
                                        </p:tgtEl>
                                      </p:cBhvr>
                                    </p:animEffect>
                                  </p:childTnLst>
                                </p:cTn>
                              </p:par>
                              <p:par>
                                <p:cTn id="90" presetID="10" presetClass="entr" presetSubtype="0" fill="hold" nodeType="with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par>
                                <p:cTn id="93" presetID="10" presetClass="entr" presetSubtype="0" fill="hold" nodeType="with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fade">
                                      <p:cBhvr>
                                        <p:cTn id="95" dur="500"/>
                                        <p:tgtEl>
                                          <p:spTgt spid="85"/>
                                        </p:tgtEl>
                                      </p:cBhvr>
                                    </p:animEffect>
                                  </p:childTnLst>
                                </p:cTn>
                              </p:par>
                            </p:childTnLst>
                          </p:cTn>
                        </p:par>
                        <p:par>
                          <p:cTn id="96" fill="hold">
                            <p:stCondLst>
                              <p:cond delay="3500"/>
                            </p:stCondLst>
                            <p:childTnLst>
                              <p:par>
                                <p:cTn id="97" presetID="10" presetClass="entr" presetSubtype="0" fill="hold" nodeType="after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fade">
                                      <p:cBhvr>
                                        <p:cTn id="102" dur="500"/>
                                        <p:tgtEl>
                                          <p:spTgt spid="6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74"/>
                                        </p:tgtEl>
                                        <p:attrNameLst>
                                          <p:attrName>style.visibility</p:attrName>
                                        </p:attrNameLst>
                                      </p:cBhvr>
                                      <p:to>
                                        <p:strVal val="visible"/>
                                      </p:to>
                                    </p:set>
                                    <p:animEffect transition="in" filter="wipe(left)">
                                      <p:cBhvr>
                                        <p:cTn id="107" dur="500"/>
                                        <p:tgtEl>
                                          <p:spTgt spid="74"/>
                                        </p:tgtEl>
                                      </p:cBhvr>
                                    </p:animEffect>
                                  </p:childTnLst>
                                </p:cTn>
                              </p:par>
                            </p:childTnLst>
                          </p:cTn>
                        </p:par>
                        <p:par>
                          <p:cTn id="108" fill="hold">
                            <p:stCondLst>
                              <p:cond delay="500"/>
                            </p:stCondLst>
                            <p:childTnLst>
                              <p:par>
                                <p:cTn id="109" presetID="42" presetClass="path" presetSubtype="0" accel="50000" decel="50000" fill="hold" nodeType="afterEffect">
                                  <p:stCondLst>
                                    <p:cond delay="0"/>
                                  </p:stCondLst>
                                  <p:childTnLst>
                                    <p:animMotion origin="layout" path="M 2.82104E-6 1.35724E-6 L -0.14335 -0.18566 " pathEditMode="relative" rAng="0" ptsTypes="AA">
                                      <p:cBhvr>
                                        <p:cTn id="110" dur="2000" fill="hold"/>
                                        <p:tgtEl>
                                          <p:spTgt spid="70"/>
                                        </p:tgtEl>
                                        <p:attrNameLst>
                                          <p:attrName>ppt_x</p:attrName>
                                          <p:attrName>ppt_y</p:attrName>
                                        </p:attrNameLst>
                                      </p:cBhvr>
                                      <p:rCtr x="-7174" y="-9283"/>
                                    </p:animMotion>
                                  </p:childTnLst>
                                </p:cTn>
                              </p:par>
                              <p:par>
                                <p:cTn id="111" presetID="42" presetClass="path" presetSubtype="0" accel="50000" decel="50000" fill="hold" nodeType="withEffect">
                                  <p:stCondLst>
                                    <p:cond delay="0"/>
                                  </p:stCondLst>
                                  <p:childTnLst>
                                    <p:animMotion origin="layout" path="M 6.15267E-7 -4.66636E-6 L -0.16977 0.09873 " pathEditMode="relative" rAng="0" ptsTypes="AA">
                                      <p:cBhvr>
                                        <p:cTn id="112" dur="2000" fill="hold"/>
                                        <p:tgtEl>
                                          <p:spTgt spid="71"/>
                                        </p:tgtEl>
                                        <p:attrNameLst>
                                          <p:attrName>ppt_x</p:attrName>
                                          <p:attrName>ppt_y</p:attrName>
                                        </p:attrNameLst>
                                      </p:cBhvr>
                                      <p:rCtr x="-8489" y="4925"/>
                                    </p:animMotion>
                                  </p:childTnLst>
                                </p:cTn>
                              </p:par>
                            </p:childTnLst>
                          </p:cTn>
                        </p:par>
                        <p:par>
                          <p:cTn id="113" fill="hold">
                            <p:stCondLst>
                              <p:cond delay="2500"/>
                            </p:stCondLst>
                            <p:childTnLst>
                              <p:par>
                                <p:cTn id="114" presetID="27" presetClass="emph" presetSubtype="0" fill="remove" grpId="0" nodeType="afterEffect">
                                  <p:stCondLst>
                                    <p:cond delay="0"/>
                                  </p:stCondLst>
                                  <p:childTnLst>
                                    <p:animClr clrSpc="rgb" dir="cw">
                                      <p:cBhvr override="childStyle">
                                        <p:cTn id="115" dur="250" autoRev="1" fill="remove"/>
                                        <p:tgtEl>
                                          <p:spTgt spid="48"/>
                                        </p:tgtEl>
                                        <p:attrNameLst>
                                          <p:attrName>style.color</p:attrName>
                                        </p:attrNameLst>
                                      </p:cBhvr>
                                      <p:to>
                                        <a:srgbClr val="FFC000"/>
                                      </p:to>
                                    </p:animClr>
                                    <p:animClr clrSpc="rgb" dir="cw">
                                      <p:cBhvr>
                                        <p:cTn id="116" dur="250" autoRev="1" fill="remove"/>
                                        <p:tgtEl>
                                          <p:spTgt spid="48"/>
                                        </p:tgtEl>
                                        <p:attrNameLst>
                                          <p:attrName>fillcolor</p:attrName>
                                        </p:attrNameLst>
                                      </p:cBhvr>
                                      <p:to>
                                        <a:srgbClr val="FFC000"/>
                                      </p:to>
                                    </p:animClr>
                                    <p:set>
                                      <p:cBhvr>
                                        <p:cTn id="117" dur="250" autoRev="1" fill="remove"/>
                                        <p:tgtEl>
                                          <p:spTgt spid="48"/>
                                        </p:tgtEl>
                                        <p:attrNameLst>
                                          <p:attrName>fill.type</p:attrName>
                                        </p:attrNameLst>
                                      </p:cBhvr>
                                      <p:to>
                                        <p:strVal val="solid"/>
                                      </p:to>
                                    </p:set>
                                    <p:set>
                                      <p:cBhvr>
                                        <p:cTn id="118" dur="250" autoRev="1" fill="remove"/>
                                        <p:tgtEl>
                                          <p:spTgt spid="4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34" grpId="0" animBg="1"/>
      <p:bldP spid="36" grpId="0"/>
      <p:bldP spid="48" grpId="0" animBg="1"/>
      <p:bldP spid="48" grpId="1" animBg="1"/>
      <p:bldP spid="51" grpId="0" animBg="1"/>
      <p:bldP spid="52" grpId="0" animBg="1"/>
      <p:bldP spid="55" grpId="0" animBg="1"/>
      <p:bldP spid="56" grpId="0" animBg="1"/>
      <p:bldP spid="63" grpId="0" animBg="1"/>
      <p:bldP spid="68" grpId="0"/>
      <p:bldP spid="78" grpId="0"/>
      <p:bldP spid="8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887" y="289957"/>
            <a:ext cx="10560548" cy="899537"/>
          </a:xfrm>
        </p:spPr>
        <p:txBody>
          <a:bodyPr/>
          <a:lstStyle/>
          <a:p>
            <a:r>
              <a:rPr lang="en-US" dirty="0"/>
              <a:t>Virtual Machine Scale Sets</a:t>
            </a:r>
          </a:p>
        </p:txBody>
      </p:sp>
      <p:pic>
        <p:nvPicPr>
          <p:cNvPr id="4" name="Picture 3"/>
          <p:cNvPicPr>
            <a:picLocks noChangeAspect="1"/>
          </p:cNvPicPr>
          <p:nvPr/>
        </p:nvPicPr>
        <p:blipFill>
          <a:blip r:embed="rId3"/>
          <a:stretch>
            <a:fillRect/>
          </a:stretch>
        </p:blipFill>
        <p:spPr>
          <a:xfrm>
            <a:off x="901263" y="2630523"/>
            <a:ext cx="10175440" cy="2240464"/>
          </a:xfrm>
          <a:prstGeom prst="rect">
            <a:avLst/>
          </a:prstGeom>
        </p:spPr>
      </p:pic>
      <p:sp>
        <p:nvSpPr>
          <p:cNvPr id="5" name="Text Placeholder 6"/>
          <p:cNvSpPr txBox="1">
            <a:spLocks/>
          </p:cNvSpPr>
          <p:nvPr/>
        </p:nvSpPr>
        <p:spPr>
          <a:xfrm>
            <a:off x="359708" y="1476463"/>
            <a:ext cx="11258551" cy="561179"/>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pPr>
            <a:r>
              <a:rPr lang="en-US" sz="2745" dirty="0">
                <a:solidFill>
                  <a:schemeClr val="tx1"/>
                </a:solidFill>
                <a:latin typeface="Segoe UI Light"/>
              </a:rPr>
              <a:t>	Deploy and manage VMs as a set</a:t>
            </a:r>
          </a:p>
        </p:txBody>
      </p:sp>
      <p:sp>
        <p:nvSpPr>
          <p:cNvPr id="9" name="Rectangle 8"/>
          <p:cNvSpPr/>
          <p:nvPr/>
        </p:nvSpPr>
        <p:spPr>
          <a:xfrm>
            <a:off x="1013809" y="5463868"/>
            <a:ext cx="7656494" cy="452590"/>
          </a:xfrm>
          <a:prstGeom prst="rect">
            <a:avLst/>
          </a:prstGeom>
        </p:spPr>
        <p:txBody>
          <a:bodyPr wrap="none">
            <a:spAutoFit/>
          </a:bodyPr>
          <a:lstStyle/>
          <a:p>
            <a:pPr defTabSz="914192"/>
            <a:r>
              <a:rPr lang="en-US" sz="2353" dirty="0">
                <a:latin typeface="Segoe UI"/>
              </a:rPr>
              <a:t>A scalable, platform-independent infrastructure for PaaS</a:t>
            </a:r>
          </a:p>
        </p:txBody>
      </p:sp>
    </p:spTree>
    <p:extLst>
      <p:ext uri="{BB962C8B-B14F-4D97-AF65-F5344CB8AC3E}">
        <p14:creationId xmlns:p14="http://schemas.microsoft.com/office/powerpoint/2010/main" val="26837269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443204"/>
          </a:xfrm>
        </p:spPr>
        <p:txBody>
          <a:bodyPr/>
          <a:lstStyle/>
          <a:p>
            <a:pPr marL="0" indent="0">
              <a:buNone/>
            </a:pPr>
            <a:r>
              <a:rPr lang="en-US" sz="3200" dirty="0">
                <a:latin typeface="+mn-lt"/>
              </a:rPr>
              <a:t>Controlled environment for Dev Teams with</a:t>
            </a:r>
          </a:p>
          <a:p>
            <a:r>
              <a:rPr lang="en-US" sz="3200" dirty="0">
                <a:latin typeface="+mn-lt"/>
              </a:rPr>
              <a:t>Base VM Images</a:t>
            </a:r>
          </a:p>
          <a:p>
            <a:r>
              <a:rPr lang="en-US" sz="3200" dirty="0">
                <a:latin typeface="+mn-lt"/>
              </a:rPr>
              <a:t>Formulas – Properties with which VMs are created</a:t>
            </a:r>
          </a:p>
          <a:p>
            <a:r>
              <a:rPr lang="en-US" sz="3200" dirty="0">
                <a:latin typeface="+mn-lt"/>
              </a:rPr>
              <a:t>Artifacts – Tools/Applications/Test Scripts to install/run after VM is created</a:t>
            </a:r>
          </a:p>
          <a:p>
            <a:r>
              <a:rPr lang="en-US" sz="3200" dirty="0">
                <a:latin typeface="+mn-lt"/>
              </a:rPr>
              <a:t>Policies – Automatically shutdown VMs based on a schedule</a:t>
            </a:r>
          </a:p>
          <a:p>
            <a:r>
              <a:rPr lang="en-US" sz="3200" dirty="0">
                <a:latin typeface="+mn-lt"/>
              </a:rPr>
              <a:t>Access Levels based on role</a:t>
            </a:r>
          </a:p>
          <a:p>
            <a:pPr marL="0" indent="0">
              <a:buNone/>
            </a:pPr>
            <a:endParaRPr lang="en-US" dirty="0"/>
          </a:p>
        </p:txBody>
      </p:sp>
      <p:sp>
        <p:nvSpPr>
          <p:cNvPr id="3" name="Title 2"/>
          <p:cNvSpPr>
            <a:spLocks noGrp="1"/>
          </p:cNvSpPr>
          <p:nvPr>
            <p:ph type="title"/>
          </p:nvPr>
        </p:nvSpPr>
        <p:spPr/>
        <p:txBody>
          <a:bodyPr/>
          <a:lstStyle/>
          <a:p>
            <a:r>
              <a:rPr lang="en-US" sz="4400" dirty="0" err="1"/>
              <a:t>DevTest</a:t>
            </a:r>
            <a:r>
              <a:rPr lang="en-US" sz="4400" dirty="0"/>
              <a:t> Labs</a:t>
            </a:r>
          </a:p>
        </p:txBody>
      </p:sp>
    </p:spTree>
    <p:extLst>
      <p:ext uri="{BB962C8B-B14F-4D97-AF65-F5344CB8AC3E}">
        <p14:creationId xmlns:p14="http://schemas.microsoft.com/office/powerpoint/2010/main" val="344819934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Jeffrey Richter">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effrey Richter PPT Template.potx" id="{0EC3B29B-1691-4021-B91F-DD4F9F467C43}" vid="{219876D6-05DE-4F5A-B736-86EA333E6746}"/>
    </a:ext>
  </a:extLst>
</a:theme>
</file>

<file path=ppt/theme/theme1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3.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15.xml><?xml version="1.0" encoding="utf-8"?>
<a:theme xmlns:a="http://schemas.openxmlformats.org/drawingml/2006/main" name="1_Jeffrey Richter">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effrey Richter PPT Template.potx" id="{0EC3B29B-1691-4021-B91F-DD4F9F467C43}" vid="{219876D6-05DE-4F5A-B736-86EA333E6746}"/>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5.xml><?xml version="1.0" encoding="utf-8"?>
<a:theme xmlns:a="http://schemas.openxmlformats.org/drawingml/2006/main" name="5-30711_TR22_ILL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000E5BC6-9FD5-4E18-9160-96A5898B37F7}" vid="{9ED73B22-1410-4A8C-8D26-F3B26235226C}"/>
    </a:ext>
  </a:extLst>
</a:theme>
</file>

<file path=ppt/theme/theme6.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8.xml><?xml version="1.0" encoding="utf-8"?>
<a:theme xmlns:a="http://schemas.openxmlformats.org/drawingml/2006/main" name="2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Read-Only]" id="{6D2523FB-6E4C-48B5-95FB-C6B02C36CD15}" vid="{CDD0C17E-8D31-4CEA-9EA6-A1377D88DB4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53d73d2-368b-429e-b817-1324eec1382c" Revision="1" Stencil="7276b9ef-3953-4dce-a89b-ed85f20b8b93" StencilVersion="1.0"/>
</Control>
</file>

<file path=customXml/item10.xml><?xml version="1.0" encoding="utf-8"?>
<Control xmlns="http://schemas.microsoft.com/VisualStudio/2011/storyboarding/control">
  <Id Name="fb22c541-ded0-47fa-8877-83a4c2d16227" Revision="1" Stencil="7276b9ef-3953-4dce-a89b-ed85f20b8b93" StencilVersion="1.0"/>
</Control>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Control xmlns="http://schemas.microsoft.com/VisualStudio/2011/storyboarding/control">
  <Id Name="d69996e1-3d61-4686-9b63-f1b855c596ab" Revision="1" Stencil="7276b9ef-3953-4dce-a89b-ed85f20b8b93" StencilVersion="1.0"/>
</Control>
</file>

<file path=customXml/item1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14.xml><?xml version="1.0" encoding="utf-8"?>
<Control xmlns="http://schemas.microsoft.com/VisualStudio/2011/storyboarding/control">
  <Id Name="d69996e1-3d61-4686-9b63-f1b855c596ab" Revision="1" Stencil="7276b9ef-3953-4dce-a89b-ed85f20b8b93" StencilVersion="1.0"/>
</Control>
</file>

<file path=customXml/item15.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16.xml><?xml version="1.0" encoding="utf-8"?>
<Control xmlns="http://schemas.microsoft.com/VisualStudio/2011/storyboarding/control">
  <Id Name="a2191c86-fc50-4add-948c-129f6b5a88d8"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20.xml><?xml version="1.0" encoding="utf-8"?>
<Control xmlns="http://schemas.microsoft.com/VisualStudio/2011/storyboarding/control">
  <Id Name="fb22c541-ded0-47fa-8877-83a4c2d16227" Revision="1" Stencil="7276b9ef-3953-4dce-a89b-ed85f20b8b93" StencilVersion="1.0"/>
</Control>
</file>

<file path=customXml/item21.xml><?xml version="1.0" encoding="utf-8"?>
<Control xmlns="http://schemas.microsoft.com/VisualStudio/2011/storyboarding/control">
  <Id Name="369f9055-6b6c-48b9-9320-5df2d46c430a" Revision="1" Stencil="7276b9ef-3953-4dce-a89b-ed85f20b8b93" StencilVersion="1.0"/>
</Control>
</file>

<file path=customXml/item2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6" ma:contentTypeDescription="A document content type used by Infopedia." ma:contentTypeScope="" ma:versionID="3850232f711ecbe80864655132b6b9b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dc677d1368a8e5b50b0ea4be09a90bbe"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xml><?xml version="1.0" encoding="utf-8"?>
<Control xmlns="http://schemas.microsoft.com/VisualStudio/2011/storyboarding/control">
  <Id Name="369f9055-6b6c-48b9-9320-5df2d46c430a"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Control xmlns="http://schemas.microsoft.com/VisualStudio/2011/storyboarding/control">
  <Id Name="d69996e1-3d61-4686-9b63-f1b855c596ab" Revision="1" Stencil="7276b9ef-3953-4dce-a89b-ed85f20b8b93" StencilVersion="1.0"/>
</Control>
</file>

<file path=customXml/item26.xml><?xml version="1.0" encoding="utf-8"?>
<p:properties xmlns:p="http://schemas.microsoft.com/office/2006/metadata/properties" xmlns:xsi="http://www.w3.org/2001/XMLSchema-instance" xmlns:pc="http://schemas.microsoft.com/office/infopath/2007/PartnerControls">
  <documentManagement>
    <_dlc_DocId xmlns="230e9df3-be65-4c73-a93b-d1236ebd677e">G01KC-99682991-17652</_dlc_DocId>
    <_dlc_DocIdUrl xmlns="230e9df3-be65-4c73-a93b-d1236ebd677e">
      <Url>https://microsoft.sharepoint.com/sites/Infopedia_G01KC/_layouts/15/DocIdRedir.aspx?ID=G01KC-99682991-17652</Url>
      <Description>G01KC-99682991-17652</Description>
    </_dlc_DocIdUrl>
    <i1b478372f814787abd313030b81fcb2 xmlns="230e9df3-be65-4c73-a93b-d1236ebd677e">
      <Terms xmlns="http://schemas.microsoft.com/office/infopath/2007/PartnerControls"/>
    </i1b478372f814787abd313030b81fcb2>
    <ef109fd36bcf4bcd9dd945731030600b xmlns="230e9df3-be65-4c73-a93b-d1236ebd677e">
      <Terms xmlns="http://schemas.microsoft.com/office/infopath/2007/PartnerControls"/>
    </ef109fd36bcf4bcd9dd945731030600b>
    <DocumentDescription xmlns="230e9df3-be65-4c73-a93b-d1236ebd677e">Azure Compute PaaS Overview session presented by Guy Bowerman and Kundana Palagiri</DocumentDescription>
    <k21a64daf20d4502b2796a1c6b8ce6c8 xmlns="230e9df3-be65-4c73-a93b-d1236ebd677e">
      <Terms xmlns="http://schemas.microsoft.com/office/infopath/2007/PartnerControls"/>
    </k21a64daf20d4502b2796a1c6b8ce6c8>
    <Coowner xmlns="230e9df3-be65-4c73-a93b-d1236ebd677e">
      <UserInfo>
        <DisplayName>i:0#.f|membership|v-danaja@microsoft.com</DisplayName>
        <AccountId>176</AccountId>
        <AccountType/>
      </UserInfo>
    </Coowner>
    <hd9637eefc984b85b6097c6374e15725 xmlns="230e9df3-be65-4c73-a93b-d1236ebd677e">
      <Terms xmlns="http://schemas.microsoft.com/office/infopath/2007/PartnerControls"/>
    </hd9637eefc984b85b6097c6374e15725>
    <Thumbnail1 xmlns="230e9df3-be65-4c73-a93b-d1236ebd677e">
      <Url>https://microsoft.sharepoint.com/sites/Infopedia_G01KC/Media/Thumbnails/G01KC-1-17651/01_03_Onboarding_Azure_Compute_PaaS_Overview.png</Url>
      <Description>/sites/Infopedia_G01KC/Media/Thumbnails/G01KC-1-17651/01_03_Onboarding_Azure_Compute_PaaS_Overview.png</Description>
    </Thumbnail1>
    <TaxKeywordTaxHTField xmlns="230e9df3-be65-4c73-a93b-d1236ebd677e">
      <Terms xmlns="http://schemas.microsoft.com/office/infopath/2007/PartnerControls"/>
    </TaxKeywordTaxHTField>
    <PublishDate xmlns="230E9DF3-BE65-4C73-A93B-D1236EBD677E" xsi:nil="true"/>
    <ContentID xmlns="230e9df3-be65-4c73-a93b-d1236ebd677e" xsi:nil="true"/>
    <b4224c12c78d42ea9b214de0badf8358 xmlns="230e9df3-be65-4c73-a93b-d1236ebd677e">
      <Terms xmlns="http://schemas.microsoft.com/office/infopath/2007/PartnerControls"/>
    </b4224c12c78d42ea9b214de0badf8358>
    <GenericText2 xmlns="230e9df3-be65-4c73-a93b-d1236ebd677e" xsi:nil="true"/>
    <Owner xmlns="230e9df3-be65-4c73-a93b-d1236ebd677e">
      <UserInfo>
        <DisplayName>Molly Houlihan</DisplayName>
        <AccountId>199</AccountId>
        <AccountType/>
      </UserInfo>
    </Owner>
    <b60f8d2dbb984f349d80d8196897f4d3 xmlns="230e9df3-be65-4c73-a93b-d1236ebd677e">
      <Terms xmlns="http://schemas.microsoft.com/office/infopath/2007/PartnerControls"/>
    </b60f8d2dbb984f349d80d8196897f4d3>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GenericHTML1 xmlns="230e9df3-be65-4c73-a93b-d1236ebd677e" xsi:nil="true"/>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od9986d31974458fb3007746ec0bce5f>
    <kf34bcdc8fc34e479d3f94c6210e8e27 xmlns="230e9df3-be65-4c73-a93b-d1236ebd677e">
      <Terms xmlns="http://schemas.microsoft.com/office/infopath/2007/PartnerControls"/>
    </kf34bcdc8fc34e479d3f94c6210e8e27>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ApplyWorkflowRules xmlns="230E9DF3-BE65-4C73-A93B-D1236EBD677E" xsi:nil="true"/>
    <TaxCatchAll xmlns="230e9df3-be65-4c73-a93b-d1236ebd677e">
      <Value>26</Value>
      <Value>247</Value>
      <Value>42</Value>
      <Value>277</Value>
      <Value>21</Value>
      <Value>20</Value>
    </TaxCatchAll>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training</TermName>
          <TermId xmlns="http://schemas.microsoft.com/office/infopath/2007/PartnerControls">398cec6a-f8c1-47b1-8ae4-159176a4df1b</TermId>
        </TermInfo>
      </Terms>
    </m6c7b4717b6346e6a075a59dd47eac69>
    <Blog_x0020_Name xmlns="230e9df3-be65-4c73-a93b-d1236ebd677e" xsi:nil="true"/>
    <m6d26e40ac264097a006193f92232ece xmlns="230e9df3-be65-4c73-a93b-d1236ebd677e">
      <Terms xmlns="http://schemas.microsoft.com/office/infopath/2007/PartnerControls"/>
    </m6d26e40ac264097a006193f92232ece>
    <i0d941ee1e744ffea7aeee9924c91cbb xmlns="230e9df3-be65-4c73-a93b-d1236ebd677e">
      <Terms xmlns="http://schemas.microsoft.com/office/infopath/2007/PartnerControls"/>
    </i0d941ee1e744ffea7aeee9924c91cbb>
    <ec5b2ad5c27b45fb8a00a1f27c7ce1ae xmlns="230e9df3-be65-4c73-a93b-d1236ebd677e">
      <Terms xmlns="http://schemas.microsoft.com/office/infopath/2007/PartnerControls"/>
    </ec5b2ad5c27b45fb8a00a1f27c7ce1ae>
    <PublishingExpirationDate xmlns="http://schemas.microsoft.com/sharepoint/v3" xsi:nil="true"/>
    <_ip_UnifiedCompliancePolicyUIAction xmlns="http://schemas.microsoft.com/sharepoint/v3" xsi:nil="true"/>
    <RatingCount xmlns="http://schemas.microsoft.com/sharepoint/v3" xsi:nil="true"/>
    <_ip_UnifiedCompliancePolicyProperties xmlns="http://schemas.microsoft.com/sharepoint/v3" xsi:nil="true"/>
    <RoutingRuleDescription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ReportOwner xmlns="http://schemas.microsoft.com/sharepoint/v3">
      <UserInfo>
        <DisplayName/>
        <AccountId xsi:nil="true"/>
        <AccountType/>
      </UserInfo>
    </ReportOwner>
  </documentManagement>
</p:properties>
</file>

<file path=customXml/item27.xml><?xml version="1.0" encoding="utf-8"?>
<Control xmlns="http://schemas.microsoft.com/VisualStudio/2011/storyboarding/control">
  <Id Name="a2191c86-fc50-4add-948c-129f6b5a88d8" Revision="1" Stencil="7276b9ef-3953-4dce-a89b-ed85f20b8b93" StencilVersion="1.0"/>
</Control>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a2191c86-fc50-4add-948c-129f6b5a88d8" Revision="1" Stencil="7276b9ef-3953-4dce-a89b-ed85f20b8b93" StencilVersion="1.0"/>
</Control>
</file>

<file path=customXml/item3.xml><?xml version="1.0" encoding="utf-8"?>
<Control xmlns="http://schemas.microsoft.com/VisualStudio/2011/storyboarding/control">
  <Id Name="369f9055-6b6c-48b9-9320-5df2d46c430a" Revision="1" Stencil="7276b9ef-3953-4dce-a89b-ed85f20b8b93" StencilVersion="1.0"/>
</Control>
</file>

<file path=customXml/item30.xml><?xml version="1.0" encoding="utf-8"?>
<Control xmlns="http://schemas.microsoft.com/VisualStudio/2011/storyboarding/control">
  <Id Name="fb22c541-ded0-47fa-8877-83a4c2d16227" Revision="1" Stencil="7276b9ef-3953-4dce-a89b-ed85f20b8b93" StencilVersion="1.0"/>
</Control>
</file>

<file path=customXml/item31.xml><?xml version="1.0" encoding="utf-8"?>
<Control xmlns="http://schemas.microsoft.com/VisualStudio/2011/storyboarding/control">
  <Id Name="369f9055-6b6c-48b9-9320-5df2d46c430a" Revision="1" Stencil="7276b9ef-3953-4dce-a89b-ed85f20b8b93" StencilVersion="1.0"/>
</Control>
</file>

<file path=customXml/item32.xml><?xml version="1.0" encoding="utf-8"?>
<Control xmlns="http://schemas.microsoft.com/VisualStudio/2011/storyboarding/control">
  <Id Name="d69996e1-3d61-4686-9b63-f1b855c596ab" Revision="1" Stencil="7276b9ef-3953-4dce-a89b-ed85f20b8b93" StencilVersion="1.0"/>
</Control>
</file>

<file path=customXml/item4.xml><?xml version="1.0" encoding="utf-8"?>
<Control xmlns="http://schemas.microsoft.com/VisualStudio/2011/storyboarding/control">
  <Id Name="a53d73d2-368b-429e-b817-1324eec1382c" Revision="1" Stencil="7276b9ef-3953-4dce-a89b-ed85f20b8b93" StencilVersion="1.0"/>
</Control>
</file>

<file path=customXml/item5.xml><?xml version="1.0" encoding="utf-8"?>
<Control xmlns="http://schemas.microsoft.com/VisualStudio/2011/storyboarding/control">
  <Id Name="a53d73d2-368b-429e-b817-1324eec1382c" Revision="1" Stencil="7276b9ef-3953-4dce-a89b-ed85f20b8b93" StencilVersion="1.0"/>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a2191c86-fc50-4add-948c-129f6b5a88d8" Revision="1" Stencil="7276b9ef-3953-4dce-a89b-ed85f20b8b93" StencilVersion="1.0"/>
</Control>
</file>

<file path=customXml/item9.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1E1DA5C3-3713-4D61-A0E7-27E72E64C213}">
  <ds:schemaRefs>
    <ds:schemaRef ds:uri="http://schemas.microsoft.com/VisualStudio/2011/storyboarding/control"/>
  </ds:schemaRefs>
</ds:datastoreItem>
</file>

<file path=customXml/itemProps10.xml><?xml version="1.0" encoding="utf-8"?>
<ds:datastoreItem xmlns:ds="http://schemas.openxmlformats.org/officeDocument/2006/customXml" ds:itemID="{BEB2765F-EE3A-45AD-8720-D3306EC9B954}">
  <ds:schemaRefs>
    <ds:schemaRef ds:uri="http://schemas.microsoft.com/VisualStudio/2011/storyboarding/control"/>
  </ds:schemaRefs>
</ds:datastoreItem>
</file>

<file path=customXml/itemProps11.xml><?xml version="1.0" encoding="utf-8"?>
<ds:datastoreItem xmlns:ds="http://schemas.openxmlformats.org/officeDocument/2006/customXml" ds:itemID="{C4B19185-FFF3-4959-8DD8-5FBC411E3E53}">
  <ds:schemaRefs>
    <ds:schemaRef ds:uri="http://schemas.microsoft.com/VisualStudio/2011/storyboarding/control"/>
  </ds:schemaRefs>
</ds:datastoreItem>
</file>

<file path=customXml/itemProps12.xml><?xml version="1.0" encoding="utf-8"?>
<ds:datastoreItem xmlns:ds="http://schemas.openxmlformats.org/officeDocument/2006/customXml" ds:itemID="{BE130782-F7EA-40EE-AD68-F56F8405DF85}">
  <ds:schemaRefs>
    <ds:schemaRef ds:uri="http://schemas.microsoft.com/VisualStudio/2011/storyboarding/control"/>
  </ds:schemaRefs>
</ds:datastoreItem>
</file>

<file path=customXml/itemProps13.xml><?xml version="1.0" encoding="utf-8"?>
<ds:datastoreItem xmlns:ds="http://schemas.openxmlformats.org/officeDocument/2006/customXml" ds:itemID="{12CAD0A8-E755-4015-A39A-477E5A180D2C}">
  <ds:schemaRefs>
    <ds:schemaRef ds:uri="http://schemas.microsoft.com/sharepoint/events"/>
  </ds:schemaRefs>
</ds:datastoreItem>
</file>

<file path=customXml/itemProps14.xml><?xml version="1.0" encoding="utf-8"?>
<ds:datastoreItem xmlns:ds="http://schemas.openxmlformats.org/officeDocument/2006/customXml" ds:itemID="{53FDA309-7AEE-4692-8FD2-0B970DAB7376}">
  <ds:schemaRefs>
    <ds:schemaRef ds:uri="http://schemas.microsoft.com/VisualStudio/2011/storyboarding/control"/>
  </ds:schemaRefs>
</ds:datastoreItem>
</file>

<file path=customXml/itemProps15.xml><?xml version="1.0" encoding="utf-8"?>
<ds:datastoreItem xmlns:ds="http://schemas.openxmlformats.org/officeDocument/2006/customXml" ds:itemID="{02B8C0C3-E015-4464-A2AC-5E01CA8FC400}">
  <ds:schemaRefs>
    <ds:schemaRef ds:uri="Microsoft.SharePoint.Taxonomy.ContentTypeSync"/>
  </ds:schemaRefs>
</ds:datastoreItem>
</file>

<file path=customXml/itemProps16.xml><?xml version="1.0" encoding="utf-8"?>
<ds:datastoreItem xmlns:ds="http://schemas.openxmlformats.org/officeDocument/2006/customXml" ds:itemID="{EE428FD4-BB61-4117-890E-2E09E53A8B1B}">
  <ds:schemaRefs>
    <ds:schemaRef ds:uri="http://schemas.microsoft.com/VisualStudio/2011/storyboarding/control"/>
  </ds:schemaRefs>
</ds:datastoreItem>
</file>

<file path=customXml/itemProps17.xml><?xml version="1.0" encoding="utf-8"?>
<ds:datastoreItem xmlns:ds="http://schemas.openxmlformats.org/officeDocument/2006/customXml" ds:itemID="{0DEE0532-005C-4AF4-B417-B2F1145B6489}">
  <ds:schemaRefs>
    <ds:schemaRef ds:uri="http://schemas.microsoft.com/VisualStudio/2011/storyboarding/control"/>
  </ds:schemaRefs>
</ds:datastoreItem>
</file>

<file path=customXml/itemProps18.xml><?xml version="1.0" encoding="utf-8"?>
<ds:datastoreItem xmlns:ds="http://schemas.openxmlformats.org/officeDocument/2006/customXml" ds:itemID="{BD7BB136-B5EA-4AF1-B5B7-5BD3F9E013BC}">
  <ds:schemaRefs>
    <ds:schemaRef ds:uri="http://schemas.microsoft.com/VisualStudio/2011/storyboarding/control"/>
  </ds:schemaRefs>
</ds:datastoreItem>
</file>

<file path=customXml/itemProps19.xml><?xml version="1.0" encoding="utf-8"?>
<ds:datastoreItem xmlns:ds="http://schemas.openxmlformats.org/officeDocument/2006/customXml" ds:itemID="{6A75599D-5B0A-4FC7-9EAB-2BA1F04F7458}">
  <ds:schemaRefs>
    <ds:schemaRef ds:uri="http://schemas.microsoft.com/VisualStudio/2011/storyboarding/control"/>
  </ds:schemaRefs>
</ds:datastoreItem>
</file>

<file path=customXml/itemProps2.xml><?xml version="1.0" encoding="utf-8"?>
<ds:datastoreItem xmlns:ds="http://schemas.openxmlformats.org/officeDocument/2006/customXml" ds:itemID="{1D7E853E-982E-48F4-A1F8-A42916E64059}">
  <ds:schemaRefs>
    <ds:schemaRef ds:uri="http://schemas.microsoft.com/VisualStudio/2011/storyboarding/control"/>
  </ds:schemaRefs>
</ds:datastoreItem>
</file>

<file path=customXml/itemProps20.xml><?xml version="1.0" encoding="utf-8"?>
<ds:datastoreItem xmlns:ds="http://schemas.openxmlformats.org/officeDocument/2006/customXml" ds:itemID="{A8D3B57E-87C0-4C0C-8273-FF652CD2A0C3}">
  <ds:schemaRefs>
    <ds:schemaRef ds:uri="http://schemas.microsoft.com/VisualStudio/2011/storyboarding/control"/>
  </ds:schemaRefs>
</ds:datastoreItem>
</file>

<file path=customXml/itemProps21.xml><?xml version="1.0" encoding="utf-8"?>
<ds:datastoreItem xmlns:ds="http://schemas.openxmlformats.org/officeDocument/2006/customXml" ds:itemID="{71A9078C-C19C-47DC-9B8F-8916E79BAF2E}">
  <ds:schemaRefs>
    <ds:schemaRef ds:uri="http://schemas.microsoft.com/VisualStudio/2011/storyboarding/control"/>
  </ds:schemaRefs>
</ds:datastoreItem>
</file>

<file path=customXml/itemProps22.xml><?xml version="1.0" encoding="utf-8"?>
<ds:datastoreItem xmlns:ds="http://schemas.openxmlformats.org/officeDocument/2006/customXml" ds:itemID="{DCA0D0E5-6EAE-485B-974C-5FEBB048C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3.xml><?xml version="1.0" encoding="utf-8"?>
<ds:datastoreItem xmlns:ds="http://schemas.openxmlformats.org/officeDocument/2006/customXml" ds:itemID="{29365975-10D2-42CD-B541-D7D6D1909AB9}">
  <ds:schemaRefs>
    <ds:schemaRef ds:uri="http://schemas.microsoft.com/VisualStudio/2011/storyboarding/control"/>
  </ds:schemaRefs>
</ds:datastoreItem>
</file>

<file path=customXml/itemProps24.xml><?xml version="1.0" encoding="utf-8"?>
<ds:datastoreItem xmlns:ds="http://schemas.openxmlformats.org/officeDocument/2006/customXml" ds:itemID="{B4EC4C4E-1C3D-4FE9-A363-3AA70A640FD7}">
  <ds:schemaRefs>
    <ds:schemaRef ds:uri="http://schemas.microsoft.com/VisualStudio/2011/storyboarding/control"/>
  </ds:schemaRefs>
</ds:datastoreItem>
</file>

<file path=customXml/itemProps25.xml><?xml version="1.0" encoding="utf-8"?>
<ds:datastoreItem xmlns:ds="http://schemas.openxmlformats.org/officeDocument/2006/customXml" ds:itemID="{5FF6823C-0DEE-47AE-9C7C-2FFECC199B29}">
  <ds:schemaRefs>
    <ds:schemaRef ds:uri="http://schemas.microsoft.com/VisualStudio/2011/storyboarding/control"/>
  </ds:schemaRefs>
</ds:datastoreItem>
</file>

<file path=customXml/itemProps26.xml><?xml version="1.0" encoding="utf-8"?>
<ds:datastoreItem xmlns:ds="http://schemas.openxmlformats.org/officeDocument/2006/customXml" ds:itemID="{2FB31496-961C-4D87-A273-1B2BC60C3AA5}">
  <ds:schemaRefs>
    <ds:schemaRef ds:uri="http://purl.org/dc/dcmitype/"/>
    <ds:schemaRef ds:uri="http://schemas.microsoft.com/office/2006/documentManagement/types"/>
    <ds:schemaRef ds:uri="http://schemas.microsoft.com/sharepoint/v3"/>
    <ds:schemaRef ds:uri="http://purl.org/dc/elements/1.1/"/>
    <ds:schemaRef ds:uri="http://schemas.microsoft.com/office/infopath/2007/PartnerControls"/>
    <ds:schemaRef ds:uri="230e9df3-be65-4c73-a93b-d1236ebd677e"/>
    <ds:schemaRef ds:uri="http://schemas.openxmlformats.org/package/2006/metadata/core-properties"/>
    <ds:schemaRef ds:uri="http://purl.org/dc/terms/"/>
    <ds:schemaRef ds:uri="b3bc04a5-d503-43b1-b98c-a8cf663329d9"/>
    <ds:schemaRef ds:uri="230E9DF3-BE65-4C73-A93B-D1236EBD677E"/>
    <ds:schemaRef ds:uri="http://schemas.microsoft.com/office/2006/metadata/properties"/>
    <ds:schemaRef ds:uri="http://www.w3.org/XML/1998/namespace"/>
  </ds:schemaRefs>
</ds:datastoreItem>
</file>

<file path=customXml/itemProps27.xml><?xml version="1.0" encoding="utf-8"?>
<ds:datastoreItem xmlns:ds="http://schemas.openxmlformats.org/officeDocument/2006/customXml" ds:itemID="{7CBC6F5C-8A90-4610-AFAF-570D91E57111}">
  <ds:schemaRefs>
    <ds:schemaRef ds:uri="http://schemas.microsoft.com/VisualStudio/2011/storyboarding/control"/>
  </ds:schemaRefs>
</ds:datastoreItem>
</file>

<file path=customXml/itemProps28.xml><?xml version="1.0" encoding="utf-8"?>
<ds:datastoreItem xmlns:ds="http://schemas.openxmlformats.org/officeDocument/2006/customXml" ds:itemID="{DDE0A473-B760-4086-B5B8-66644415498B}">
  <ds:schemaRefs>
    <ds:schemaRef ds:uri="http://schemas.microsoft.com/VisualStudio/2011/storyboarding/control"/>
  </ds:schemaRefs>
</ds:datastoreItem>
</file>

<file path=customXml/itemProps29.xml><?xml version="1.0" encoding="utf-8"?>
<ds:datastoreItem xmlns:ds="http://schemas.openxmlformats.org/officeDocument/2006/customXml" ds:itemID="{4CD8C262-FA31-44D0-8DBC-9FC827130959}">
  <ds:schemaRefs>
    <ds:schemaRef ds:uri="http://schemas.microsoft.com/VisualStudio/2011/storyboarding/control"/>
  </ds:schemaRefs>
</ds:datastoreItem>
</file>

<file path=customXml/itemProps3.xml><?xml version="1.0" encoding="utf-8"?>
<ds:datastoreItem xmlns:ds="http://schemas.openxmlformats.org/officeDocument/2006/customXml" ds:itemID="{A7C947CA-0DE5-4B1D-9108-30593DA31D0B}">
  <ds:schemaRefs>
    <ds:schemaRef ds:uri="http://schemas.microsoft.com/VisualStudio/2011/storyboarding/control"/>
  </ds:schemaRefs>
</ds:datastoreItem>
</file>

<file path=customXml/itemProps30.xml><?xml version="1.0" encoding="utf-8"?>
<ds:datastoreItem xmlns:ds="http://schemas.openxmlformats.org/officeDocument/2006/customXml" ds:itemID="{F59BF36E-F93E-44B8-93ED-CE7AAD363E80}">
  <ds:schemaRefs>
    <ds:schemaRef ds:uri="http://schemas.microsoft.com/VisualStudio/2011/storyboarding/control"/>
  </ds:schemaRefs>
</ds:datastoreItem>
</file>

<file path=customXml/itemProps31.xml><?xml version="1.0" encoding="utf-8"?>
<ds:datastoreItem xmlns:ds="http://schemas.openxmlformats.org/officeDocument/2006/customXml" ds:itemID="{4D3CC123-3A2D-4D98-8F17-6111B94A13DA}">
  <ds:schemaRefs>
    <ds:schemaRef ds:uri="http://schemas.microsoft.com/VisualStudio/2011/storyboarding/control"/>
  </ds:schemaRefs>
</ds:datastoreItem>
</file>

<file path=customXml/itemProps32.xml><?xml version="1.0" encoding="utf-8"?>
<ds:datastoreItem xmlns:ds="http://schemas.openxmlformats.org/officeDocument/2006/customXml" ds:itemID="{7A639B59-BFC7-4B3D-955A-B6A1024814B2}">
  <ds:schemaRefs>
    <ds:schemaRef ds:uri="http://schemas.microsoft.com/VisualStudio/2011/storyboarding/control"/>
  </ds:schemaRefs>
</ds:datastoreItem>
</file>

<file path=customXml/itemProps4.xml><?xml version="1.0" encoding="utf-8"?>
<ds:datastoreItem xmlns:ds="http://schemas.openxmlformats.org/officeDocument/2006/customXml" ds:itemID="{57876529-35A7-4CDA-A05B-442AADD3909F}">
  <ds:schemaRefs>
    <ds:schemaRef ds:uri="http://schemas.microsoft.com/VisualStudio/2011/storyboarding/control"/>
  </ds:schemaRefs>
</ds:datastoreItem>
</file>

<file path=customXml/itemProps5.xml><?xml version="1.0" encoding="utf-8"?>
<ds:datastoreItem xmlns:ds="http://schemas.openxmlformats.org/officeDocument/2006/customXml" ds:itemID="{AF517EEC-AC64-43A1-8D68-3527E3087C30}">
  <ds:schemaRefs>
    <ds:schemaRef ds:uri="http://schemas.microsoft.com/VisualStudio/2011/storyboarding/control"/>
  </ds:schemaRefs>
</ds:datastoreItem>
</file>

<file path=customXml/itemProps6.xml><?xml version="1.0" encoding="utf-8"?>
<ds:datastoreItem xmlns:ds="http://schemas.openxmlformats.org/officeDocument/2006/customXml" ds:itemID="{222AFB11-06BF-4F0E-9C7A-EA6B8A703740}">
  <ds:schemaRefs>
    <ds:schemaRef ds:uri="http://schemas.microsoft.com/sharepoint/v3/contenttype/forms"/>
  </ds:schemaRefs>
</ds:datastoreItem>
</file>

<file path=customXml/itemProps7.xml><?xml version="1.0" encoding="utf-8"?>
<ds:datastoreItem xmlns:ds="http://schemas.openxmlformats.org/officeDocument/2006/customXml" ds:itemID="{01DD0F59-1011-4035-99A6-7774F5D98D1D}">
  <ds:schemaRefs>
    <ds:schemaRef ds:uri="http://schemas.microsoft.com/VisualStudio/2011/storyboarding/control"/>
  </ds:schemaRefs>
</ds:datastoreItem>
</file>

<file path=customXml/itemProps8.xml><?xml version="1.0" encoding="utf-8"?>
<ds:datastoreItem xmlns:ds="http://schemas.openxmlformats.org/officeDocument/2006/customXml" ds:itemID="{5383F2C1-8209-41F4-8D0F-8A7C33AD18C3}">
  <ds:schemaRefs>
    <ds:schemaRef ds:uri="http://schemas.microsoft.com/VisualStudio/2011/storyboarding/control"/>
  </ds:schemaRefs>
</ds:datastoreItem>
</file>

<file path=customXml/itemProps9.xml><?xml version="1.0" encoding="utf-8"?>
<ds:datastoreItem xmlns:ds="http://schemas.openxmlformats.org/officeDocument/2006/customXml" ds:itemID="{0666D37D-E549-4F79-B031-02DCEDD149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6000</TotalTime>
  <Words>2878</Words>
  <Application>Microsoft Office PowerPoint</Application>
  <PresentationFormat>Widescreen</PresentationFormat>
  <Paragraphs>480</Paragraphs>
  <Slides>28</Slides>
  <Notes>21</Notes>
  <HiddenSlides>3</HiddenSlides>
  <MMClips>0</MMClips>
  <ScaleCrop>false</ScaleCrop>
  <HeadingPairs>
    <vt:vector size="6" baseType="variant">
      <vt:variant>
        <vt:lpstr>Fonts Used</vt:lpstr>
      </vt:variant>
      <vt:variant>
        <vt:i4>16</vt:i4>
      </vt:variant>
      <vt:variant>
        <vt:lpstr>Theme</vt:lpstr>
      </vt:variant>
      <vt:variant>
        <vt:i4>15</vt:i4>
      </vt:variant>
      <vt:variant>
        <vt:lpstr>Slide Titles</vt:lpstr>
      </vt:variant>
      <vt:variant>
        <vt:i4>28</vt:i4>
      </vt:variant>
    </vt:vector>
  </HeadingPairs>
  <TitlesOfParts>
    <vt:vector size="59" baseType="lpstr">
      <vt:lpstr>MS PGothic</vt:lpstr>
      <vt:lpstr>Arial</vt:lpstr>
      <vt:lpstr>Calibri</vt:lpstr>
      <vt:lpstr>Consolas</vt:lpstr>
      <vt:lpstr>Core Sans NR 35 Light</vt:lpstr>
      <vt:lpstr>Courier New</vt:lpstr>
      <vt:lpstr>Dual 400</vt:lpstr>
      <vt:lpstr>Segoe Pro</vt:lpstr>
      <vt:lpstr>Segoe Pro Light</vt:lpstr>
      <vt:lpstr>Segoe UI</vt:lpstr>
      <vt:lpstr>Segoe UI Condensed</vt:lpstr>
      <vt:lpstr>Segoe UI Light</vt:lpstr>
      <vt:lpstr>Segoe UI Semibold</vt:lpstr>
      <vt:lpstr>Segoe UI Semilight</vt:lpstr>
      <vt:lpstr>Times New Roman</vt:lpstr>
      <vt:lpstr>Wingdings</vt:lpstr>
      <vt:lpstr>Jeffrey Richter</vt:lpstr>
      <vt:lpstr>5-30721_Build_2016_Template_Light</vt:lpstr>
      <vt:lpstr>1_5-30610_Microsoft_Ignite_Keynote_Template</vt:lpstr>
      <vt:lpstr>1_WHITE TEMPLATE</vt:lpstr>
      <vt:lpstr>5-30711_TR22_ILL_Template</vt:lpstr>
      <vt:lpstr>1_5-30721_Build_2016_Template_Light</vt:lpstr>
      <vt:lpstr>1_Windows Azure</vt:lpstr>
      <vt:lpstr>2_Windows Azure</vt:lpstr>
      <vt:lpstr>5-50033_TR23_TR-TV_Template</vt:lpstr>
      <vt:lpstr>7_FY15 Enterprise identity theme</vt:lpstr>
      <vt:lpstr>5-50033_TR23_BO_CT_Template</vt:lpstr>
      <vt:lpstr>1_5-50033_TR23_BO_CT_Template</vt:lpstr>
      <vt:lpstr>1_5-30660_TR21_BO_CT_Template</vt:lpstr>
      <vt:lpstr>Windows Azure</vt:lpstr>
      <vt:lpstr>1_Jeffrey Richter</vt:lpstr>
      <vt:lpstr>Azure</vt:lpstr>
      <vt:lpstr>Momentum</vt:lpstr>
      <vt:lpstr>Compute families</vt:lpstr>
      <vt:lpstr>New compute size options</vt:lpstr>
      <vt:lpstr>Availability Set</vt:lpstr>
      <vt:lpstr>Highly Available ADFS in Azure</vt:lpstr>
      <vt:lpstr>VM Extensions</vt:lpstr>
      <vt:lpstr>Virtual Machine Scale Sets</vt:lpstr>
      <vt:lpstr>DevTest Labs</vt:lpstr>
      <vt:lpstr>Azure Container Service</vt:lpstr>
      <vt:lpstr>Service Fabric</vt:lpstr>
      <vt:lpstr>HPC Compute VM’s: A8-9 (A10-11)</vt:lpstr>
      <vt:lpstr>Job Scheduler Agnostic</vt:lpstr>
      <vt:lpstr>Azure Batch: Job Scheduling as a Service</vt:lpstr>
      <vt:lpstr>What is Azure Storage</vt:lpstr>
      <vt:lpstr>Azure Storage Offerings</vt:lpstr>
      <vt:lpstr>Azure Storage Platform Capabilities</vt:lpstr>
      <vt:lpstr>Hierarchical/Tiered Cloud Storage</vt:lpstr>
      <vt:lpstr>The Big (Network) Picture</vt:lpstr>
      <vt:lpstr>Azure Virtual Network (VNet)</vt:lpstr>
      <vt:lpstr>Network Security Options</vt:lpstr>
      <vt:lpstr>Load Balancer Hierarchy</vt:lpstr>
      <vt:lpstr>Site-to-Site VPN Connections</vt:lpstr>
      <vt:lpstr>ExpressRoute Connections</vt:lpstr>
      <vt:lpstr>VPN Gateway Options</vt:lpstr>
      <vt:lpstr>Hub Spoke Model</vt:lpstr>
      <vt:lpstr>CA DOE CALPADS Architecture</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Compute PaaS Overview</dc:title>
  <dc:creator>Boris Scholl</dc:creator>
  <cp:keywords/>
  <cp:lastModifiedBy>Shivanshu Upadhyay</cp:lastModifiedBy>
  <cp:revision>103</cp:revision>
  <dcterms:created xsi:type="dcterms:W3CDTF">2016-06-23T16:25:46Z</dcterms:created>
  <dcterms:modified xsi:type="dcterms:W3CDTF">2017-04-20T14:54:53Z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i1b478372f814787abd313030b81fcb2">
    <vt:lpwstr/>
  </property>
  <property fmtid="{D5CDD505-2E9C-101B-9397-08002B2CF9AE}" pid="4" name="TaxKeyword">
    <vt:lpwstr/>
  </property>
  <property fmtid="{D5CDD505-2E9C-101B-9397-08002B2CF9AE}" pid="5" name="ef109fd36bcf4bcd9dd945731030600b">
    <vt:lpwstr/>
  </property>
  <property fmtid="{D5CDD505-2E9C-101B-9397-08002B2CF9AE}" pid="6" name="Audiences">
    <vt:lpwstr/>
  </property>
  <property fmtid="{D5CDD505-2E9C-101B-9397-08002B2CF9AE}" pid="7" name="k21a64daf20d4502b2796a1c6b8ce6c8">
    <vt:lpwstr/>
  </property>
  <property fmtid="{D5CDD505-2E9C-101B-9397-08002B2CF9AE}" pid="8" name="Coowner">
    <vt:lpwstr>176;#i:0#.f|membership|v-danaja@microsoft.com</vt:lpwstr>
  </property>
  <property fmtid="{D5CDD505-2E9C-101B-9397-08002B2CF9AE}" pid="9" name="l3c3ea61849e4288a8acc49bb5388e8c">
    <vt:lpwstr>Cloud and Enterprise Marketing Group|4f75e184-e5aa-4234-a07f-b032d60df254</vt:lpwstr>
  </property>
  <property fmtid="{D5CDD505-2E9C-101B-9397-08002B2CF9AE}" pid="10" name="Region">
    <vt:lpwstr/>
  </property>
  <property fmtid="{D5CDD505-2E9C-101B-9397-08002B2CF9AE}" pid="11" name="mb88723863e1404388ba3733387d48df">
    <vt:lpwstr/>
  </property>
  <property fmtid="{D5CDD505-2E9C-101B-9397-08002B2CF9AE}" pid="12" name="Confidentiality">
    <vt:lpwstr>247;#non-disclosure|bbbc96b5-28db-4fa8-9b87-269e6dfb4878</vt:lpwstr>
  </property>
  <property fmtid="{D5CDD505-2E9C-101B-9397-08002B2CF9AE}" pid="13" name="kf34bcdc8fc34e479d3f94c6210e8e27">
    <vt:lpwstr/>
  </property>
  <property fmtid="{D5CDD505-2E9C-101B-9397-08002B2CF9AE}" pid="14" name="bf80e81150e248c48aa8cffdf0021a1f">
    <vt:lpwstr>Microsoft Azure|669a3112-5edf-444b-a003-630063601f07</vt:lpwstr>
  </property>
  <property fmtid="{D5CDD505-2E9C-101B-9397-08002B2CF9AE}" pid="15" name="TaxCatchAll">
    <vt:lpwstr>26;#Microsoft Azure|669a3112-5edf-444b-a003-630063601f07;#247;#non-disclosure|bbbc96b5-28db-4fa8-9b87-269e6dfb4878;#42;#Cloud and Enterprise Marketing Group|4f75e184-e5aa-4234-a07f-b032d60df254;#277;#training|398cec6a-f8c1-47b1-8ae4-159176a4df1b;#21;#Clou</vt:lpwstr>
  </property>
  <property fmtid="{D5CDD505-2E9C-101B-9397-08002B2CF9AE}" pid="16" name="m6c7b4717b6346e6a075a59dd47eac69">
    <vt:lpwstr>training|398cec6a-f8c1-47b1-8ae4-159176a4df1b</vt:lpwstr>
  </property>
  <property fmtid="{D5CDD505-2E9C-101B-9397-08002B2CF9AE}" pid="17" name="Industries">
    <vt:lpwstr/>
  </property>
  <property fmtid="{D5CDD505-2E9C-101B-9397-08002B2CF9AE}" pid="18" name="Roles">
    <vt:lpwstr/>
  </property>
  <property fmtid="{D5CDD505-2E9C-101B-9397-08002B2CF9AE}" pid="19" name="TaxKeywordTaxHTField">
    <vt:lpwstr/>
  </property>
  <property fmtid="{D5CDD505-2E9C-101B-9397-08002B2CF9AE}" pid="20" name="Competitors">
    <vt:lpwstr/>
  </property>
  <property fmtid="{D5CDD505-2E9C-101B-9397-08002B2CF9AE}" pid="21" name="SMSGDomain">
    <vt:lpwstr>21;#Cloud and Enterprise|adc2fe87-c79a-4ded-a449-3f86b954069d;#20;#Microsoft Azure Domain|d600a391-d529-4311-892b-2c05c1ab2538</vt:lpwstr>
  </property>
  <property fmtid="{D5CDD505-2E9C-101B-9397-08002B2CF9AE}" pid="22" name="BusinessArchitecture">
    <vt:lpwstr/>
  </property>
  <property fmtid="{D5CDD505-2E9C-101B-9397-08002B2CF9AE}" pid="23" name="i0d941ee1e744ffea7aeee9924c91cbb">
    <vt:lpwstr/>
  </property>
  <property fmtid="{D5CDD505-2E9C-101B-9397-08002B2CF9AE}" pid="24" name="Products">
    <vt:lpwstr>26;#Microsoft Azure|669a3112-5edf-444b-a003-630063601f07</vt:lpwstr>
  </property>
  <property fmtid="{D5CDD505-2E9C-101B-9397-08002B2CF9AE}" pid="25" name="ec5b2ad5c27b45fb8a00a1f27c7ce1ae">
    <vt:lpwstr/>
  </property>
  <property fmtid="{D5CDD505-2E9C-101B-9397-08002B2CF9AE}" pid="26" name="ActivitiesAndPrograms">
    <vt:lpwstr/>
  </property>
  <property fmtid="{D5CDD505-2E9C-101B-9397-08002B2CF9AE}" pid="27" name="Segments">
    <vt:lpwstr/>
  </property>
  <property fmtid="{D5CDD505-2E9C-101B-9397-08002B2CF9AE}" pid="28" name="Partners">
    <vt:lpwstr/>
  </property>
  <property fmtid="{D5CDD505-2E9C-101B-9397-08002B2CF9AE}" pid="29" name="Owner">
    <vt:lpwstr>199</vt:lpwstr>
  </property>
  <property fmtid="{D5CDD505-2E9C-101B-9397-08002B2CF9AE}" pid="30" name="Topics">
    <vt:lpwstr>277;#training|398cec6a-f8c1-47b1-8ae4-159176a4df1b</vt:lpwstr>
  </property>
  <property fmtid="{D5CDD505-2E9C-101B-9397-08002B2CF9AE}" pid="31" name="Groups">
    <vt:lpwstr>42;#Cloud and Enterprise Marketing Group|4f75e184-e5aa-4234-a07f-b032d60df254</vt:lpwstr>
  </property>
  <property fmtid="{D5CDD505-2E9C-101B-9397-08002B2CF9AE}" pid="32" name="b60f8d2dbb984f349d80d8196897f4d3">
    <vt:lpwstr/>
  </property>
  <property fmtid="{D5CDD505-2E9C-101B-9397-08002B2CF9AE}" pid="33" name="ConfidentialityTaxHTField0">
    <vt:lpwstr>non-disclosure|bbbc96b5-28db-4fa8-9b87-269e6dfb4878</vt:lpwstr>
  </property>
  <property fmtid="{D5CDD505-2E9C-101B-9397-08002B2CF9AE}" pid="34" name="k20e0dfa74bf4e44818db03027b0ccd8">
    <vt:lpwstr/>
  </property>
  <property fmtid="{D5CDD505-2E9C-101B-9397-08002B2CF9AE}" pid="35" name="eb54ac91059940029a3cc8a4ff5af673">
    <vt:lpwstr>Cloud and Enterprise|adc2fe87-c79a-4ded-a449-3f86b954069d;Microsoft Azure Domain|d600a391-d529-4311-892b-2c05c1ab2538</vt:lpwstr>
  </property>
  <property fmtid="{D5CDD505-2E9C-101B-9397-08002B2CF9AE}" pid="36" name="_dlc_policyId">
    <vt:lpwstr/>
  </property>
  <property fmtid="{D5CDD505-2E9C-101B-9397-08002B2CF9AE}" pid="37" name="ItemRetentionFormula">
    <vt:lpwstr/>
  </property>
  <property fmtid="{D5CDD505-2E9C-101B-9397-08002B2CF9AE}" pid="38" name="_dlc_DocIdItemGuid">
    <vt:lpwstr>16df3a1c-9c19-40c5-91e2-6246b25c0309</vt:lpwstr>
  </property>
  <property fmtid="{D5CDD505-2E9C-101B-9397-08002B2CF9AE}" pid="39" name="NewsType">
    <vt:lpwstr/>
  </property>
  <property fmtid="{D5CDD505-2E9C-101B-9397-08002B2CF9AE}" pid="40" name="Thumbnail1">
    <vt:lpwstr>https://microsoft.sharepoint.com/sites/Infopedia_G01KC/Media/Thumbnails/G01KC-1-17651/01_03_Onboarding_Azure_Compute_PaaS_Overview.png, /sites/Infopedia_G01KC/Media/Thumbnails/G01KC-1-17651/01_03_Onboarding_Azure_Compute_PaaS_Overview.png</vt:lpwstr>
  </property>
  <property fmtid="{D5CDD505-2E9C-101B-9397-08002B2CF9AE}" pid="41" name="MSProducts">
    <vt:lpwstr/>
  </property>
  <property fmtid="{D5CDD505-2E9C-101B-9397-08002B2CF9AE}" pid="42" name="MSPhysicalGeography">
    <vt:lpwstr/>
  </property>
  <property fmtid="{D5CDD505-2E9C-101B-9397-08002B2CF9AE}" pid="43" name="EmployeeRole">
    <vt:lpwstr/>
  </property>
  <property fmtid="{D5CDD505-2E9C-101B-9397-08002B2CF9AE}" pid="44" name="NewsTopic">
    <vt:lpwstr/>
  </property>
  <property fmtid="{D5CDD505-2E9C-101B-9397-08002B2CF9AE}" pid="45" name="NewsSource">
    <vt:lpwstr/>
  </property>
  <property fmtid="{D5CDD505-2E9C-101B-9397-08002B2CF9AE}" pid="46" name="of67e5d4b76f4a9db8769983fda9cec0">
    <vt:lpwstr/>
  </property>
  <property fmtid="{D5CDD505-2E9C-101B-9397-08002B2CF9AE}" pid="47" name="CreatedBy">
    <vt:lpwstr/>
  </property>
  <property fmtid="{D5CDD505-2E9C-101B-9397-08002B2CF9AE}" pid="48" name="ItemType">
    <vt:lpwstr/>
  </property>
  <property fmtid="{D5CDD505-2E9C-101B-9397-08002B2CF9AE}" pid="49" name="Update Parent Child Relation">
    <vt:lpwstr>, </vt:lpwstr>
  </property>
  <property fmtid="{D5CDD505-2E9C-101B-9397-08002B2CF9AE}" pid="50" name="ga0c0bf70a6644469c61b3efa7025301">
    <vt:lpwstr/>
  </property>
  <property fmtid="{D5CDD505-2E9C-101B-9397-08002B2CF9AE}" pid="51" name="ExperienceContentType">
    <vt:lpwstr/>
  </property>
  <property fmtid="{D5CDD505-2E9C-101B-9397-08002B2CF9AE}" pid="52" name="Blogallday">
    <vt:bool>false</vt:bool>
  </property>
  <property fmtid="{D5CDD505-2E9C-101B-9397-08002B2CF9AE}" pid="53" name="FeaturedNews">
    <vt:bool>false</vt:bool>
  </property>
  <property fmtid="{D5CDD505-2E9C-101B-9397-08002B2CF9AE}" pid="54" name="l6f004f21209409da86a713c0f24627d">
    <vt:lpwstr/>
  </property>
  <property fmtid="{D5CDD505-2E9C-101B-9397-08002B2CF9AE}" pid="55" name="MSProductsTaxHTField0">
    <vt:lpwstr/>
  </property>
  <property fmtid="{D5CDD505-2E9C-101B-9397-08002B2CF9AE}" pid="56" name="Private">
    <vt:bool>true</vt:bool>
  </property>
  <property fmtid="{D5CDD505-2E9C-101B-9397-08002B2CF9AE}" pid="57" name="e8080b0481964c759b2c36ae49591b31">
    <vt:lpwstr/>
  </property>
  <property fmtid="{D5CDD505-2E9C-101B-9397-08002B2CF9AE}" pid="58" name="Support">
    <vt:lpwstr/>
  </property>
  <property fmtid="{D5CDD505-2E9C-101B-9397-08002B2CF9AE}" pid="59" name="Languages">
    <vt:lpwstr/>
  </property>
  <property fmtid="{D5CDD505-2E9C-101B-9397-08002B2CF9AE}" pid="60" name="TechnicalLevel">
    <vt:lpwstr/>
  </property>
  <property fmtid="{D5CDD505-2E9C-101B-9397-08002B2CF9AE}" pid="61" name="OAWF">
    <vt:lpwstr>, </vt:lpwstr>
  </property>
  <property fmtid="{D5CDD505-2E9C-101B-9397-08002B2CF9AE}" pid="62" name="ldac8aee9d1f469e8cd8c3f8d6a615f2">
    <vt:lpwstr/>
  </property>
  <property fmtid="{D5CDD505-2E9C-101B-9397-08002B2CF9AE}" pid="63" name="SharedWithUsers">
    <vt:lpwstr>511;#Gilad Turbahn;#993;#Keith Boyd;#1176;#Christopher Harrison</vt:lpwstr>
  </property>
  <property fmtid="{D5CDD505-2E9C-101B-9397-08002B2CF9AE}" pid="64" name="Update Parent Child Relation(1)">
    <vt:lpwstr>, </vt:lpwstr>
  </property>
  <property fmtid="{D5CDD505-2E9C-101B-9397-08002B2CF9AE}" pid="65" name="SMSGTags">
    <vt:lpwstr/>
  </property>
  <property fmtid="{D5CDD505-2E9C-101B-9397-08002B2CF9AE}" pid="66" name="KMWF">
    <vt:lpwstr>, </vt:lpwstr>
  </property>
  <property fmtid="{D5CDD505-2E9C-101B-9397-08002B2CF9AE}" pid="67" name="Hide Page Title">
    <vt:bool>true</vt:bool>
  </property>
  <property fmtid="{D5CDD505-2E9C-101B-9397-08002B2CF9AE}" pid="68" name="j3562c58ee414e028925bc902cfc01a1">
    <vt:lpwstr/>
  </property>
  <property fmtid="{D5CDD505-2E9C-101B-9397-08002B2CF9AE}" pid="69" name="EnterpriseDomainTags">
    <vt:lpwstr/>
  </property>
  <property fmtid="{D5CDD505-2E9C-101B-9397-08002B2CF9AE}" pid="70" name="la4444b61d19467597d63190b69ac227">
    <vt:lpwstr/>
  </property>
  <property fmtid="{D5CDD505-2E9C-101B-9397-08002B2CF9AE}" pid="71" name="_docset_NoMedatataSyncRequired">
    <vt:lpwstr>False</vt:lpwstr>
  </property>
</Properties>
</file>